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notesMasterIdLst>
    <p:notesMasterId r:id="rId61"/>
  </p:notesMasterIdLst>
  <p:sldIdLst>
    <p:sldId id="256" r:id="rId2"/>
    <p:sldId id="311" r:id="rId3"/>
    <p:sldId id="510" r:id="rId4"/>
    <p:sldId id="511" r:id="rId5"/>
    <p:sldId id="512" r:id="rId6"/>
    <p:sldId id="513" r:id="rId7"/>
    <p:sldId id="265" r:id="rId8"/>
    <p:sldId id="300" r:id="rId9"/>
    <p:sldId id="267" r:id="rId10"/>
    <p:sldId id="296" r:id="rId11"/>
    <p:sldId id="514" r:id="rId12"/>
    <p:sldId id="297" r:id="rId13"/>
    <p:sldId id="516" r:id="rId14"/>
    <p:sldId id="517" r:id="rId15"/>
    <p:sldId id="520" r:id="rId16"/>
    <p:sldId id="518" r:id="rId17"/>
    <p:sldId id="519" r:id="rId18"/>
    <p:sldId id="521" r:id="rId19"/>
    <p:sldId id="522" r:id="rId20"/>
    <p:sldId id="523" r:id="rId21"/>
    <p:sldId id="524" r:id="rId22"/>
    <p:sldId id="525" r:id="rId23"/>
    <p:sldId id="527" r:id="rId24"/>
    <p:sldId id="531" r:id="rId25"/>
    <p:sldId id="535" r:id="rId26"/>
    <p:sldId id="528" r:id="rId27"/>
    <p:sldId id="534" r:id="rId28"/>
    <p:sldId id="532" r:id="rId29"/>
    <p:sldId id="526" r:id="rId30"/>
    <p:sldId id="529" r:id="rId31"/>
    <p:sldId id="530" r:id="rId32"/>
    <p:sldId id="536" r:id="rId33"/>
    <p:sldId id="504" r:id="rId34"/>
    <p:sldId id="533" r:id="rId35"/>
    <p:sldId id="505" r:id="rId36"/>
    <p:sldId id="506" r:id="rId37"/>
    <p:sldId id="551" r:id="rId38"/>
    <p:sldId id="552" r:id="rId39"/>
    <p:sldId id="542" r:id="rId40"/>
    <p:sldId id="541" r:id="rId41"/>
    <p:sldId id="543" r:id="rId42"/>
    <p:sldId id="540" r:id="rId43"/>
    <p:sldId id="539" r:id="rId44"/>
    <p:sldId id="560" r:id="rId45"/>
    <p:sldId id="538" r:id="rId46"/>
    <p:sldId id="537" r:id="rId47"/>
    <p:sldId id="507" r:id="rId48"/>
    <p:sldId id="550" r:id="rId49"/>
    <p:sldId id="549" r:id="rId50"/>
    <p:sldId id="548" r:id="rId51"/>
    <p:sldId id="547" r:id="rId52"/>
    <p:sldId id="546" r:id="rId53"/>
    <p:sldId id="545" r:id="rId54"/>
    <p:sldId id="544" r:id="rId55"/>
    <p:sldId id="508" r:id="rId56"/>
    <p:sldId id="564" r:id="rId57"/>
    <p:sldId id="563" r:id="rId58"/>
    <p:sldId id="562" r:id="rId59"/>
    <p:sldId id="371"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40" d="100"/>
          <a:sy n="40" d="100"/>
        </p:scale>
        <p:origin x="-1386" y="-2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330A29-6933-4140-A5FE-A4D48731FFF0}" type="datetimeFigureOut">
              <a:rPr lang="en-US" smtClean="0"/>
              <a:pPr/>
              <a:t>3/6/2018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22C425-86B8-42F1-A19B-B1BFC30205C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2C425-86B8-42F1-A19B-B1BFC30205C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2C425-86B8-42F1-A19B-B1BFC30205C9}"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2C425-86B8-42F1-A19B-B1BFC30205C9}"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GB" smtClean="0"/>
          </a:p>
        </p:txBody>
      </p:sp>
      <p:sp>
        <p:nvSpPr>
          <p:cNvPr id="71684" name="Slide Number Placeholder 3"/>
          <p:cNvSpPr>
            <a:spLocks noGrp="1"/>
          </p:cNvSpPr>
          <p:nvPr>
            <p:ph type="sldNum" sz="quarter" idx="5"/>
          </p:nvPr>
        </p:nvSpPr>
        <p:spPr>
          <a:noFill/>
        </p:spPr>
        <p:txBody>
          <a:bodyPr/>
          <a:lstStyle/>
          <a:p>
            <a:pPr defTabSz="906463"/>
            <a:fld id="{E1CC3DF0-7FB6-421E-A8D0-BF5E1824A113}" type="slidenum">
              <a:rPr lang="en-US" smtClean="0"/>
              <a:pPr defTabSz="906463"/>
              <a:t>7</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18EEBB9-E237-4AAC-B745-414B61DB9DD1}" type="datetime1">
              <a:rPr lang="en-US" smtClean="0"/>
              <a:pPr/>
              <a:t>3/6/2018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8A017B1-AA8B-4117-9407-C3AD51B8422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29C9D8-EEE4-4A8F-AB6C-B7D5A1B8DDD4}" type="datetime1">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017B1-AA8B-4117-9407-C3AD51B842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A094C3-2514-4554-B8AB-CCD39F8A1A7C}" type="datetime1">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017B1-AA8B-4117-9407-C3AD51B842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dirty="0" smtClean="0"/>
              <a:t>Dr. </a:t>
            </a:r>
            <a:r>
              <a:rPr lang="en-US" dirty="0" err="1" smtClean="0"/>
              <a:t>Mrs</a:t>
            </a:r>
            <a:r>
              <a:rPr lang="en-US" dirty="0" smtClean="0"/>
              <a:t> B. Abdu</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017B1-AA8B-4117-9407-C3AD51B842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1D1D933-623D-46CC-9BBD-BE72DD94A0B0}" type="datetime1">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017B1-AA8B-4117-9407-C3AD51B8422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95A1D0-8C32-457C-ADA8-EC5E32901C13}" type="datetime1">
              <a:rPr lang="en-US" smtClean="0"/>
              <a:pPr/>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A017B1-AA8B-4117-9407-C3AD51B842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70D6D3A-6790-4F1B-8A52-B6694875765C}" type="datetime1">
              <a:rPr lang="en-US" smtClean="0"/>
              <a:pPr/>
              <a:t>3/6/2018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A017B1-AA8B-4117-9407-C3AD51B842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F933D17-114C-402D-A2BF-C09B56038527}" type="datetime1">
              <a:rPr lang="en-US" smtClean="0"/>
              <a:pPr/>
              <a:t>3/6/2018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A017B1-AA8B-4117-9407-C3AD51B842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4BCFD9-9E42-48FC-A08D-CC67AAF538DF}" type="datetime1">
              <a:rPr lang="en-US" smtClean="0"/>
              <a:pPr/>
              <a:t>3/6/2018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A017B1-AA8B-4117-9407-C3AD51B842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7FA0C80-4910-407B-88E7-6CCB84342C2D}" type="datetime1">
              <a:rPr lang="en-US" smtClean="0"/>
              <a:pPr/>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A017B1-AA8B-4117-9407-C3AD51B842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FF6C4A1-85C0-42C4-9303-7BFC4603F1DA}" type="datetime1">
              <a:rPr lang="en-US" smtClean="0"/>
              <a:pPr/>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8A017B1-AA8B-4117-9407-C3AD51B8422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16B4255-A454-4B3F-A7C3-19E741BB2AAF}" type="datetime1">
              <a:rPr lang="en-US" smtClean="0"/>
              <a:pPr/>
              <a:t>3/6/2018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8A017B1-AA8B-4117-9407-C3AD51B8422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chemwiki.ucdavis.edu/Core/Physical_Chemistry/Physical_Properties_of_Matter/Atomic_and_Molecular_Properties/Intermolecular_Forces/Specific_Interaction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8839200" cy="6858000"/>
          </a:xfrm>
        </p:spPr>
        <p:txBody>
          <a:bodyPr>
            <a:normAutofit/>
          </a:bodyPr>
          <a:lstStyle/>
          <a:p>
            <a:pPr algn="ctr"/>
            <a:r>
              <a:rPr lang="en-US" sz="3200" dirty="0" smtClean="0"/>
              <a:t>LECTURE NOTE CHEM 4236</a:t>
            </a:r>
            <a:br>
              <a:rPr lang="en-US" sz="3200" dirty="0" smtClean="0"/>
            </a:br>
            <a:r>
              <a:rPr lang="en-US" sz="3200" dirty="0" smtClean="0"/>
              <a:t>Inorganic Chemistry</a:t>
            </a:r>
            <a:br>
              <a:rPr lang="en-US" sz="3200" dirty="0" smtClean="0"/>
            </a:br>
            <a:r>
              <a:rPr lang="en-US" sz="3200" dirty="0" smtClean="0"/>
              <a:t/>
            </a:r>
            <a:br>
              <a:rPr lang="en-US" sz="3200" dirty="0" smtClean="0"/>
            </a:br>
            <a:r>
              <a:rPr lang="en-US" sz="2200" dirty="0" smtClean="0"/>
              <a:t>By</a:t>
            </a:r>
            <a:r>
              <a:rPr lang="en-US" sz="3200" dirty="0" smtClean="0"/>
              <a:t> </a:t>
            </a:r>
            <a:br>
              <a:rPr lang="en-US" sz="3200" dirty="0" smtClean="0"/>
            </a:br>
            <a:r>
              <a:rPr lang="en-US" sz="3200" dirty="0" smtClean="0"/>
              <a:t/>
            </a:r>
            <a:br>
              <a:rPr lang="en-US" sz="3200" dirty="0" smtClean="0"/>
            </a:br>
            <a:r>
              <a:rPr lang="en-US" sz="3200" dirty="0" smtClean="0"/>
              <a:t>Dr. Mrs. Bertha Abdu Danja </a:t>
            </a:r>
            <a:br>
              <a:rPr lang="en-US" sz="3200" dirty="0" smtClean="0"/>
            </a:br>
            <a:r>
              <a:rPr lang="en-US" sz="3200" dirty="0" smtClean="0"/>
              <a:t>Department of Chemical Sciences, </a:t>
            </a:r>
            <a:br>
              <a:rPr lang="en-US" sz="3200" dirty="0" smtClean="0"/>
            </a:br>
            <a:r>
              <a:rPr lang="en-US" sz="3200" dirty="0" smtClean="0"/>
              <a:t>Faculty of Science</a:t>
            </a:r>
            <a:br>
              <a:rPr lang="en-US" sz="3200" dirty="0" smtClean="0"/>
            </a:br>
            <a:r>
              <a:rPr lang="en-US" sz="3200" dirty="0" smtClean="0"/>
              <a:t>Federal University </a:t>
            </a:r>
            <a:r>
              <a:rPr lang="en-US" sz="3200" dirty="0" err="1" smtClean="0"/>
              <a:t>Kashere</a:t>
            </a:r>
            <a:r>
              <a:rPr lang="en-US" sz="3200" dirty="0" smtClean="0"/>
              <a:t> , </a:t>
            </a:r>
            <a:r>
              <a:rPr lang="en-US" sz="3200" dirty="0" err="1" smtClean="0"/>
              <a:t>Gombe</a:t>
            </a:r>
            <a:r>
              <a:rPr lang="en-US" sz="3200" dirty="0" smtClean="0"/>
              <a:t> State Nigeria</a:t>
            </a:r>
            <a:br>
              <a:rPr lang="en-US" sz="3200" dirty="0" smtClean="0"/>
            </a:br>
            <a:r>
              <a:rPr lang="en-US" sz="3200" dirty="0" smtClean="0"/>
              <a:t>Second </a:t>
            </a:r>
            <a:r>
              <a:rPr lang="en-US" sz="3100" dirty="0" smtClean="0"/>
              <a:t>Semester 2015/2016</a:t>
            </a:r>
            <a:r>
              <a:rPr lang="en-US" sz="3600" dirty="0" smtClean="0"/>
              <a:t/>
            </a:r>
            <a:br>
              <a:rPr lang="en-US" sz="3600" dirty="0" smtClean="0"/>
            </a:b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0"/>
            <a:ext cx="8229600" cy="9906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4000" b="1" dirty="0" smtClean="0"/>
              <a:t>Complexes</a:t>
            </a:r>
            <a:endParaRPr lang="en-ZA" dirty="0" smtClean="0"/>
          </a:p>
        </p:txBody>
      </p:sp>
      <p:sp>
        <p:nvSpPr>
          <p:cNvPr id="9219" name="Content Placeholder 2"/>
          <p:cNvSpPr>
            <a:spLocks noGrp="1"/>
          </p:cNvSpPr>
          <p:nvPr>
            <p:ph idx="1"/>
          </p:nvPr>
        </p:nvSpPr>
        <p:spPr>
          <a:xfrm>
            <a:off x="0" y="1143000"/>
            <a:ext cx="9144000" cy="5334000"/>
          </a:xfrm>
        </p:spPr>
        <p:txBody>
          <a:bodyPr>
            <a:normAutofit/>
          </a:bodyPr>
          <a:lstStyle/>
          <a:p>
            <a:endParaRPr lang="en-US" dirty="0" smtClean="0"/>
          </a:p>
          <a:p>
            <a:r>
              <a:rPr lang="en-US" b="1" dirty="0" smtClean="0"/>
              <a:t>The nature of ligands</a:t>
            </a:r>
            <a:endParaRPr lang="en-US" dirty="0" smtClean="0"/>
          </a:p>
          <a:p>
            <a:r>
              <a:rPr lang="en-US" dirty="0" smtClean="0"/>
              <a:t>Simple ligands include water, ammonia and chloride ions.</a:t>
            </a:r>
          </a:p>
          <a:p>
            <a:r>
              <a:rPr lang="en-US" dirty="0" smtClean="0"/>
              <a:t>What all these have got in common is active lone pairs of electrons in the outer energy level. These are used to form co-ordinate bonds with the metal ion.</a:t>
            </a:r>
          </a:p>
          <a:p>
            <a:r>
              <a:rPr lang="en-US" dirty="0" smtClean="0"/>
              <a:t>All ligands are lone pair donors. In other words, all ligands function as </a:t>
            </a:r>
            <a:r>
              <a:rPr lang="en-US" b="1" i="1" dirty="0" smtClean="0"/>
              <a:t>Lewis bases</a:t>
            </a:r>
            <a:r>
              <a:rPr lang="en-US" dirty="0" smtClean="0"/>
              <a:t>.</a:t>
            </a:r>
          </a:p>
          <a:p>
            <a:r>
              <a:rPr lang="en-US" dirty="0" smtClean="0"/>
              <a:t/>
            </a:r>
            <a:br>
              <a:rPr lang="en-US" dirty="0" smtClean="0"/>
            </a:br>
            <a:endParaRPr lang="en-ZA" dirty="0" smtClean="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10</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pic>
        <p:nvPicPr>
          <p:cNvPr id="6" name="Picture 5" descr="http://www.chemguide.co.uk/inorganic/complexions/ligands.gif"/>
          <p:cNvPicPr/>
          <p:nvPr/>
        </p:nvPicPr>
        <p:blipFill>
          <a:blip r:embed="rId3"/>
          <a:srcRect/>
          <a:stretch>
            <a:fillRect/>
          </a:stretch>
        </p:blipFill>
        <p:spPr bwMode="auto">
          <a:xfrm>
            <a:off x="2438400" y="4495800"/>
            <a:ext cx="5029200" cy="2362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000" dirty="0" smtClean="0"/>
              <a:t>Ligands</a:t>
            </a:r>
            <a:endParaRPr lang="en-US" sz="4000" dirty="0"/>
          </a:p>
        </p:txBody>
      </p:sp>
      <p:sp>
        <p:nvSpPr>
          <p:cNvPr id="3" name="Content Placeholder 2"/>
          <p:cNvSpPr>
            <a:spLocks noGrp="1"/>
          </p:cNvSpPr>
          <p:nvPr>
            <p:ph idx="1"/>
          </p:nvPr>
        </p:nvSpPr>
        <p:spPr>
          <a:xfrm>
            <a:off x="304800" y="1371600"/>
            <a:ext cx="8382000" cy="5105400"/>
          </a:xfrm>
        </p:spPr>
        <p:txBody>
          <a:bodyPr>
            <a:normAutofit fontScale="92500" lnSpcReduction="20000"/>
          </a:bodyPr>
          <a:lstStyle/>
          <a:p>
            <a:r>
              <a:rPr lang="en-US" b="1" dirty="0" err="1" smtClean="0"/>
              <a:t>Bidentate</a:t>
            </a:r>
            <a:r>
              <a:rPr lang="en-US" b="1" dirty="0" smtClean="0"/>
              <a:t> ligands</a:t>
            </a:r>
            <a:endParaRPr lang="en-US" dirty="0" smtClean="0"/>
          </a:p>
          <a:p>
            <a:r>
              <a:rPr lang="en-US" dirty="0" err="1" smtClean="0"/>
              <a:t>Bidentate</a:t>
            </a:r>
            <a:r>
              <a:rPr lang="en-US" dirty="0" smtClean="0"/>
              <a:t> ligands have two lone pairs, both of which can bond to the central metal ion.</a:t>
            </a:r>
          </a:p>
          <a:p>
            <a:r>
              <a:rPr lang="en-US" dirty="0" smtClean="0"/>
              <a:t>The two commonly used examples are 1,2-diaminoethane (old name: </a:t>
            </a:r>
            <a:r>
              <a:rPr lang="en-US" dirty="0" err="1" smtClean="0"/>
              <a:t>ethylenediamine</a:t>
            </a:r>
            <a:r>
              <a:rPr lang="en-US" dirty="0" smtClean="0"/>
              <a:t> - often given the abbreviation "en"), and the </a:t>
            </a:r>
            <a:r>
              <a:rPr lang="en-US" dirty="0" err="1" smtClean="0"/>
              <a:t>ethanedioate</a:t>
            </a:r>
            <a:r>
              <a:rPr lang="en-US" dirty="0" smtClean="0"/>
              <a:t> ion (old name: oxalate).</a:t>
            </a:r>
          </a:p>
          <a:p>
            <a:r>
              <a:rPr lang="en-US" dirty="0" smtClean="0"/>
              <a:t>In the </a:t>
            </a:r>
            <a:r>
              <a:rPr lang="en-US" dirty="0" err="1" smtClean="0"/>
              <a:t>ethanedioate</a:t>
            </a:r>
            <a:r>
              <a:rPr lang="en-US" dirty="0" smtClean="0"/>
              <a:t> ion, there are lots more lone pairs than the two shown, but these are the only ones we are interested in.</a:t>
            </a:r>
          </a:p>
          <a:p>
            <a:r>
              <a:rPr lang="en-US" dirty="0" smtClean="0"/>
              <a:t>You can think of these </a:t>
            </a:r>
            <a:r>
              <a:rPr lang="en-US" dirty="0" err="1" smtClean="0"/>
              <a:t>bidentate</a:t>
            </a:r>
            <a:r>
              <a:rPr lang="en-US" dirty="0" smtClean="0"/>
              <a:t> ligands rather as if they were a pair of headphones, carrying lone pairs on each of the "ear pieces". These will then fit snuggly around a metal ion.</a:t>
            </a:r>
          </a:p>
          <a:p>
            <a:r>
              <a:rPr lang="en-US" b="1" i="1" dirty="0" smtClean="0"/>
              <a:t>Ni (NH</a:t>
            </a:r>
            <a:r>
              <a:rPr lang="en-US" b="1" i="1" baseline="-25000" dirty="0" smtClean="0"/>
              <a:t>2</a:t>
            </a:r>
            <a:r>
              <a:rPr lang="en-US" b="1" i="1" dirty="0" smtClean="0"/>
              <a:t>CH</a:t>
            </a:r>
            <a:r>
              <a:rPr lang="en-US" b="1" i="1" baseline="-25000" dirty="0" smtClean="0"/>
              <a:t>2</a:t>
            </a:r>
            <a:r>
              <a:rPr lang="en-US" b="1" i="1" dirty="0" smtClean="0"/>
              <a:t>CH</a:t>
            </a:r>
            <a:r>
              <a:rPr lang="en-US" b="1" i="1" baseline="-25000" dirty="0" smtClean="0"/>
              <a:t>2</a:t>
            </a:r>
            <a:r>
              <a:rPr lang="en-US" b="1" i="1" dirty="0" smtClean="0"/>
              <a:t>NH</a:t>
            </a:r>
            <a:r>
              <a:rPr lang="en-US" b="1" i="1" baseline="-25000" dirty="0" smtClean="0"/>
              <a:t>2</a:t>
            </a:r>
            <a:r>
              <a:rPr lang="en-US" b="1" i="1" dirty="0" smtClean="0"/>
              <a:t>)</a:t>
            </a:r>
            <a:r>
              <a:rPr lang="en-US" b="1" i="1" baseline="-25000" dirty="0" smtClean="0"/>
              <a:t>3</a:t>
            </a:r>
            <a:r>
              <a:rPr lang="en-US" b="1" i="1" dirty="0" smtClean="0"/>
              <a:t> </a:t>
            </a:r>
            <a:r>
              <a:rPr lang="en-US" b="1" i="1" baseline="30000" dirty="0" smtClean="0"/>
              <a:t>2+</a:t>
            </a:r>
            <a:endParaRPr lang="en-US" dirty="0" smtClean="0"/>
          </a:p>
          <a:p>
            <a:r>
              <a:rPr lang="en-US" dirty="0" smtClean="0"/>
              <a:t>You might find this abbreviated to [Ni(en)</a:t>
            </a:r>
            <a:r>
              <a:rPr lang="en-US" baseline="-25000" dirty="0" smtClean="0"/>
              <a:t>3</a:t>
            </a:r>
            <a:r>
              <a:rPr lang="en-US" dirty="0" smtClean="0"/>
              <a:t>] </a:t>
            </a:r>
            <a:r>
              <a:rPr lang="en-US" baseline="30000" dirty="0" smtClean="0"/>
              <a:t>2+</a:t>
            </a:r>
            <a:r>
              <a:rPr lang="en-US" dirty="0" smtClean="0"/>
              <a:t>.</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04800" y="0"/>
            <a:ext cx="8229600" cy="9144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4000" b="1" dirty="0" smtClean="0"/>
              <a:t>Structures of complex</a:t>
            </a:r>
            <a:endParaRPr lang="en-ZA" sz="4000" dirty="0" smtClean="0"/>
          </a:p>
        </p:txBody>
      </p:sp>
      <p:sp>
        <p:nvSpPr>
          <p:cNvPr id="9219" name="Content Placeholder 2"/>
          <p:cNvSpPr>
            <a:spLocks noGrp="1"/>
          </p:cNvSpPr>
          <p:nvPr>
            <p:ph idx="1"/>
          </p:nvPr>
        </p:nvSpPr>
        <p:spPr>
          <a:xfrm>
            <a:off x="304800" y="1066800"/>
            <a:ext cx="8458200" cy="5181600"/>
          </a:xfrm>
        </p:spPr>
        <p:txBody>
          <a:bodyPr>
            <a:normAutofit fontScale="85000" lnSpcReduction="20000"/>
          </a:bodyPr>
          <a:lstStyle/>
          <a:p>
            <a:pPr>
              <a:buNone/>
            </a:pPr>
            <a:endParaRPr lang="en-US" b="1" dirty="0" smtClean="0"/>
          </a:p>
          <a:p>
            <a:r>
              <a:rPr lang="en-US" sz="2800" b="1" dirty="0" smtClean="0"/>
              <a:t>6-co-ordinated complex ions</a:t>
            </a:r>
            <a:endParaRPr lang="en-US" sz="2800" dirty="0" smtClean="0"/>
          </a:p>
          <a:p>
            <a:r>
              <a:rPr lang="en-US" sz="2800" dirty="0" smtClean="0"/>
              <a:t>These are complex ions in which the central metal ion is forming six bonds. In the simple cases we are talking about, that means that it will be attached to six ligands.</a:t>
            </a:r>
          </a:p>
          <a:p>
            <a:r>
              <a:rPr lang="en-US" sz="2800" dirty="0" smtClean="0"/>
              <a:t>These ions have an </a:t>
            </a:r>
            <a:r>
              <a:rPr lang="en-US" sz="2800" b="1" i="1" dirty="0" smtClean="0"/>
              <a:t>octahedral</a:t>
            </a:r>
            <a:r>
              <a:rPr lang="en-US" sz="2800" dirty="0" smtClean="0"/>
              <a:t> shape. Four of the ligands are in one plane, with the fifth one above the plane, and the sixth one below the plane.</a:t>
            </a:r>
          </a:p>
          <a:p>
            <a:endParaRPr lang="en-US" sz="2800" dirty="0" smtClean="0"/>
          </a:p>
          <a:p>
            <a:r>
              <a:rPr lang="en-US" sz="2800" dirty="0" smtClean="0"/>
              <a:t>From the diagram below remember that the ligands attached to a wedge shaped arrow are coming out of the screen or paper towards you. Those attached to a dotted arrow are behind the plane of the screen or paper. The two ligands attached to the ordinary arrows are above and below the plane of the rest</a:t>
            </a:r>
          </a:p>
          <a:p>
            <a:pPr>
              <a:buNone/>
            </a:pPr>
            <a:endParaRPr lang="en-US" sz="2800" dirty="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12</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Structure of Complex</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13</a:t>
            </a:fld>
            <a:endParaRPr lang="en-US"/>
          </a:p>
        </p:txBody>
      </p:sp>
      <p:pic>
        <p:nvPicPr>
          <p:cNvPr id="5" name="Content Placeholder 4" descr="http://www.chemguide.co.uk/inorganic/complexions/octions.gif"/>
          <p:cNvPicPr>
            <a:picLocks noGrp="1"/>
          </p:cNvPicPr>
          <p:nvPr>
            <p:ph idx="1"/>
          </p:nvPr>
        </p:nvPicPr>
        <p:blipFill>
          <a:blip r:embed="rId2"/>
          <a:srcRect/>
          <a:stretch>
            <a:fillRect/>
          </a:stretch>
        </p:blipFill>
        <p:spPr bwMode="auto">
          <a:xfrm>
            <a:off x="1066800" y="2057401"/>
            <a:ext cx="6857999" cy="3810000"/>
          </a:xfrm>
          <a:prstGeom prst="rect">
            <a:avLst/>
          </a:prstGeom>
          <a:noFill/>
          <a:ln w="9525">
            <a:noFill/>
            <a:miter lim="800000"/>
            <a:headEnd/>
            <a:tailEnd/>
          </a:ln>
        </p:spPr>
      </p:pic>
      <p:sp>
        <p:nvSpPr>
          <p:cNvPr id="6" name="Rectangle 5"/>
          <p:cNvSpPr/>
          <p:nvPr/>
        </p:nvSpPr>
        <p:spPr>
          <a:xfrm>
            <a:off x="1219200" y="1219200"/>
            <a:ext cx="6934200" cy="523220"/>
          </a:xfrm>
          <a:prstGeom prst="rect">
            <a:avLst/>
          </a:prstGeom>
        </p:spPr>
        <p:txBody>
          <a:bodyPr wrap="square">
            <a:spAutoFit/>
          </a:bodyPr>
          <a:lstStyle/>
          <a:p>
            <a:r>
              <a:rPr lang="en-US" sz="2800" dirty="0" smtClean="0"/>
              <a:t>Four  examples of octahedral ions</a:t>
            </a:r>
            <a:r>
              <a:rPr lang="en-US"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rmAutofit/>
          </a:bodyPr>
          <a:lstStyle/>
          <a:p>
            <a:r>
              <a:rPr lang="en-US" sz="4000" dirty="0" smtClean="0"/>
              <a:t>Structure of Complex</a:t>
            </a:r>
            <a:endParaRPr lang="en-US" sz="4000" dirty="0"/>
          </a:p>
        </p:txBody>
      </p:sp>
      <p:sp>
        <p:nvSpPr>
          <p:cNvPr id="3" name="Content Placeholder 2"/>
          <p:cNvSpPr>
            <a:spLocks noGrp="1"/>
          </p:cNvSpPr>
          <p:nvPr>
            <p:ph idx="1"/>
          </p:nvPr>
        </p:nvSpPr>
        <p:spPr>
          <a:xfrm>
            <a:off x="457200" y="1447800"/>
            <a:ext cx="8229600" cy="4876800"/>
          </a:xfrm>
        </p:spPr>
        <p:txBody>
          <a:bodyPr>
            <a:normAutofit lnSpcReduction="10000"/>
          </a:bodyPr>
          <a:lstStyle/>
          <a:p>
            <a:r>
              <a:rPr lang="en-US" b="1" dirty="0" smtClean="0"/>
              <a:t>4-co-ordinated complex ions</a:t>
            </a:r>
            <a:endParaRPr lang="en-US" dirty="0" smtClean="0"/>
          </a:p>
          <a:p>
            <a:r>
              <a:rPr lang="en-US" dirty="0" smtClean="0"/>
              <a:t>These are far less common, and they can take up one of two different shapes.</a:t>
            </a:r>
          </a:p>
          <a:p>
            <a:endParaRPr lang="en-US" b="1" i="1" dirty="0" smtClean="0"/>
          </a:p>
          <a:p>
            <a:r>
              <a:rPr lang="en-US" b="1" i="1" dirty="0" smtClean="0"/>
              <a:t>Tetrahedral ions</a:t>
            </a:r>
            <a:endParaRPr lang="en-US" dirty="0" smtClean="0"/>
          </a:p>
          <a:p>
            <a:r>
              <a:rPr lang="en-US" dirty="0" smtClean="0"/>
              <a:t>These are the ones you are most likely to need for A' level purposes. There are two very similar ions which crop up commonly at this level: [CuCl</a:t>
            </a:r>
            <a:r>
              <a:rPr lang="en-US" baseline="-25000" dirty="0" smtClean="0"/>
              <a:t>4</a:t>
            </a:r>
            <a:r>
              <a:rPr lang="en-US" dirty="0" smtClean="0"/>
              <a:t>]</a:t>
            </a:r>
            <a:r>
              <a:rPr lang="en-US" baseline="30000" dirty="0" smtClean="0"/>
              <a:t>2-</a:t>
            </a:r>
            <a:r>
              <a:rPr lang="en-US" dirty="0" smtClean="0"/>
              <a:t> and [CoCl</a:t>
            </a:r>
            <a:r>
              <a:rPr lang="en-US" baseline="-25000" dirty="0" smtClean="0"/>
              <a:t>4</a:t>
            </a:r>
            <a:r>
              <a:rPr lang="en-US" dirty="0" smtClean="0"/>
              <a:t>]</a:t>
            </a:r>
            <a:r>
              <a:rPr lang="en-US" baseline="30000" dirty="0" smtClean="0"/>
              <a:t>2-</a:t>
            </a:r>
            <a:r>
              <a:rPr lang="en-US" dirty="0" smtClean="0"/>
              <a:t>.</a:t>
            </a:r>
          </a:p>
          <a:p>
            <a:r>
              <a:rPr lang="en-US" dirty="0" smtClean="0"/>
              <a:t>The copper(II) and cobalt(II) ions have </a:t>
            </a:r>
            <a:r>
              <a:rPr lang="en-US" i="1" dirty="0" smtClean="0"/>
              <a:t>four</a:t>
            </a:r>
            <a:r>
              <a:rPr lang="en-US" dirty="0" smtClean="0"/>
              <a:t> chloride ions bonded to them rather than six, because the chloride ions are too big to fit any more around the central metal ion as shown in the diagram below.</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sz="4000" b="1" i="1" dirty="0" smtClean="0"/>
              <a:t>Tetrahedral </a:t>
            </a:r>
            <a:endParaRPr lang="en-US" sz="40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15</a:t>
            </a:fld>
            <a:endParaRPr lang="en-US"/>
          </a:p>
        </p:txBody>
      </p:sp>
      <p:pic>
        <p:nvPicPr>
          <p:cNvPr id="5" name="Content Placeholder 4" descr="http://www.chemguide.co.uk/inorganic/complexions/tetraions.gif"/>
          <p:cNvPicPr>
            <a:picLocks noGrp="1"/>
          </p:cNvPicPr>
          <p:nvPr>
            <p:ph idx="1"/>
          </p:nvPr>
        </p:nvPicPr>
        <p:blipFill>
          <a:blip r:embed="rId2"/>
          <a:srcRect/>
          <a:stretch>
            <a:fillRect/>
          </a:stretch>
        </p:blipFill>
        <p:spPr bwMode="auto">
          <a:xfrm>
            <a:off x="1371600" y="2362200"/>
            <a:ext cx="6324600"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rmAutofit/>
          </a:bodyPr>
          <a:lstStyle/>
          <a:p>
            <a:r>
              <a:rPr lang="en-US" sz="4000" dirty="0" smtClean="0"/>
              <a:t>Structure of Complex</a:t>
            </a:r>
            <a:endParaRPr lang="en-US" sz="4000" dirty="0"/>
          </a:p>
        </p:txBody>
      </p:sp>
      <p:sp>
        <p:nvSpPr>
          <p:cNvPr id="3" name="Content Placeholder 2"/>
          <p:cNvSpPr>
            <a:spLocks noGrp="1"/>
          </p:cNvSpPr>
          <p:nvPr>
            <p:ph idx="1"/>
          </p:nvPr>
        </p:nvSpPr>
        <p:spPr>
          <a:xfrm>
            <a:off x="381000" y="1295400"/>
            <a:ext cx="8305800" cy="5029200"/>
          </a:xfrm>
        </p:spPr>
        <p:txBody>
          <a:bodyPr/>
          <a:lstStyle/>
          <a:p>
            <a:pPr algn="just"/>
            <a:r>
              <a:rPr lang="en-US" b="1" i="1" dirty="0" smtClean="0"/>
              <a:t>A square planar complex</a:t>
            </a:r>
          </a:p>
          <a:p>
            <a:pPr algn="just"/>
            <a:r>
              <a:rPr lang="en-US" dirty="0" smtClean="0"/>
              <a:t>Occasionally a 4-co-ordinated complex turns out to be square planar. There's no easy way of predicting that this is going to happen. The only one you might possibly come across at this level is </a:t>
            </a:r>
            <a:r>
              <a:rPr lang="en-US" i="1" dirty="0" err="1" smtClean="0"/>
              <a:t>cisplatin</a:t>
            </a:r>
            <a:r>
              <a:rPr lang="en-US" dirty="0" smtClean="0"/>
              <a:t> which is used as an anti-cancer drug.</a:t>
            </a:r>
          </a:p>
          <a:p>
            <a:pPr algn="just"/>
            <a:r>
              <a:rPr lang="en-US" dirty="0" err="1" smtClean="0"/>
              <a:t>Cisplatin</a:t>
            </a:r>
            <a:r>
              <a:rPr lang="en-US" dirty="0" smtClean="0"/>
              <a:t> is a neutral complex, Pt(NH</a:t>
            </a:r>
            <a:r>
              <a:rPr lang="en-US" baseline="-25000" dirty="0" smtClean="0"/>
              <a:t>3</a:t>
            </a:r>
            <a:r>
              <a:rPr lang="en-US" dirty="0" smtClean="0"/>
              <a:t>)</a:t>
            </a:r>
            <a:r>
              <a:rPr lang="en-US" baseline="-25000" dirty="0" smtClean="0"/>
              <a:t>2</a:t>
            </a:r>
            <a:r>
              <a:rPr lang="en-US" dirty="0" smtClean="0"/>
              <a:t>Cl</a:t>
            </a:r>
            <a:r>
              <a:rPr lang="en-US" baseline="-25000" dirty="0" smtClean="0"/>
              <a:t>2</a:t>
            </a:r>
            <a:r>
              <a:rPr lang="en-US" dirty="0" smtClean="0"/>
              <a:t>. It is neutral because the 2+ charge of the original platinum(II) ion is exactly cancelled by the two negative charges supplied by the chloride ions.</a:t>
            </a:r>
          </a:p>
          <a:p>
            <a:pPr algn="just"/>
            <a:endParaRPr lang="en-US" b="1" i="1" dirty="0" smtClean="0"/>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Structure of Complex</a:t>
            </a:r>
            <a:endParaRPr lang="en-US" sz="40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17</a:t>
            </a:fld>
            <a:endParaRPr lang="en-US"/>
          </a:p>
        </p:txBody>
      </p:sp>
      <p:pic>
        <p:nvPicPr>
          <p:cNvPr id="5" name="Content Placeholder 4" descr="http://www.chemguide.co.uk/inorganic/complexions/cisplatin.gif"/>
          <p:cNvPicPr>
            <a:picLocks noGrp="1"/>
          </p:cNvPicPr>
          <p:nvPr>
            <p:ph idx="1"/>
          </p:nvPr>
        </p:nvPicPr>
        <p:blipFill>
          <a:blip r:embed="rId2"/>
          <a:srcRect/>
          <a:stretch>
            <a:fillRect/>
          </a:stretch>
        </p:blipFill>
        <p:spPr bwMode="auto">
          <a:xfrm>
            <a:off x="1524000" y="1981200"/>
            <a:ext cx="3376613" cy="1981995"/>
          </a:xfrm>
          <a:prstGeom prst="rect">
            <a:avLst/>
          </a:prstGeom>
          <a:noFill/>
          <a:ln w="9525">
            <a:noFill/>
            <a:miter lim="800000"/>
            <a:headEnd/>
            <a:tailEnd/>
          </a:ln>
        </p:spPr>
      </p:pic>
      <p:sp>
        <p:nvSpPr>
          <p:cNvPr id="6" name="Rectangle 5"/>
          <p:cNvSpPr/>
          <p:nvPr/>
        </p:nvSpPr>
        <p:spPr>
          <a:xfrm>
            <a:off x="304800" y="4038600"/>
            <a:ext cx="7772400" cy="2677656"/>
          </a:xfrm>
          <a:prstGeom prst="rect">
            <a:avLst/>
          </a:prstGeom>
        </p:spPr>
        <p:txBody>
          <a:bodyPr wrap="square">
            <a:spAutoFit/>
          </a:bodyPr>
          <a:lstStyle/>
          <a:p>
            <a:r>
              <a:rPr lang="en-US" sz="2400" b="1" i="1" dirty="0" smtClean="0"/>
              <a:t>square planar complex</a:t>
            </a:r>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dirty="0"/>
          </a:p>
        </p:txBody>
      </p:sp>
      <p:sp>
        <p:nvSpPr>
          <p:cNvPr id="7" name="Rectangle 6"/>
          <p:cNvSpPr/>
          <p:nvPr/>
        </p:nvSpPr>
        <p:spPr>
          <a:xfrm>
            <a:off x="304800" y="4724400"/>
            <a:ext cx="8153400" cy="1938992"/>
          </a:xfrm>
          <a:prstGeom prst="rect">
            <a:avLst/>
          </a:prstGeom>
        </p:spPr>
        <p:txBody>
          <a:bodyPr wrap="square">
            <a:spAutoFit/>
          </a:bodyPr>
          <a:lstStyle/>
          <a:p>
            <a:r>
              <a:rPr lang="en-US" sz="2400" dirty="0" smtClean="0"/>
              <a:t>The platinum, the two chlorines, and the two </a:t>
            </a:r>
            <a:r>
              <a:rPr lang="en-US" sz="2400" dirty="0" err="1" smtClean="0"/>
              <a:t>nitrogens</a:t>
            </a:r>
            <a:r>
              <a:rPr lang="en-US" sz="2400" dirty="0" smtClean="0"/>
              <a:t> are all in the same plan</a:t>
            </a:r>
            <a:r>
              <a:rPr lang="en-US" dirty="0" smtClean="0"/>
              <a:t>e. </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rmAutofit/>
          </a:bodyPr>
          <a:lstStyle/>
          <a:p>
            <a:r>
              <a:rPr lang="en-US" sz="4000" dirty="0" smtClean="0"/>
              <a:t>Structure of Complex</a:t>
            </a:r>
            <a:endParaRPr lang="en-US" sz="4000" dirty="0"/>
          </a:p>
        </p:txBody>
      </p:sp>
      <p:sp>
        <p:nvSpPr>
          <p:cNvPr id="3" name="Content Placeholder 2"/>
          <p:cNvSpPr>
            <a:spLocks noGrp="1"/>
          </p:cNvSpPr>
          <p:nvPr>
            <p:ph idx="1"/>
          </p:nvPr>
        </p:nvSpPr>
        <p:spPr/>
        <p:txBody>
          <a:bodyPr/>
          <a:lstStyle/>
          <a:p>
            <a:r>
              <a:rPr lang="en-US" b="1" dirty="0" smtClean="0"/>
              <a:t>Stereoisomerism in complex ions</a:t>
            </a:r>
            <a:endParaRPr lang="en-US" dirty="0" smtClean="0"/>
          </a:p>
          <a:p>
            <a:r>
              <a:rPr lang="en-US" dirty="0" smtClean="0"/>
              <a:t>Some complex ions can show either optical or geometric isomerism</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000" dirty="0" smtClean="0"/>
              <a:t>Isomerism</a:t>
            </a:r>
            <a:endParaRPr lang="en-US" sz="4000" dirty="0"/>
          </a:p>
        </p:txBody>
      </p:sp>
      <p:sp>
        <p:nvSpPr>
          <p:cNvPr id="3" name="Content Placeholder 2"/>
          <p:cNvSpPr>
            <a:spLocks noGrp="1"/>
          </p:cNvSpPr>
          <p:nvPr>
            <p:ph idx="1"/>
          </p:nvPr>
        </p:nvSpPr>
        <p:spPr/>
        <p:txBody>
          <a:bodyPr/>
          <a:lstStyle/>
          <a:p>
            <a:r>
              <a:rPr lang="en-US" b="1" dirty="0" smtClean="0"/>
              <a:t>Geometric isomerism</a:t>
            </a:r>
            <a:endParaRPr lang="en-US" dirty="0" smtClean="0"/>
          </a:p>
          <a:p>
            <a:r>
              <a:rPr lang="en-US" dirty="0" smtClean="0"/>
              <a:t>This occurs in planar complexes like the Pt(NH</a:t>
            </a:r>
            <a:r>
              <a:rPr lang="en-US" baseline="-25000" dirty="0" smtClean="0"/>
              <a:t>3</a:t>
            </a:r>
            <a:r>
              <a:rPr lang="en-US" dirty="0" smtClean="0"/>
              <a:t>)</a:t>
            </a:r>
            <a:r>
              <a:rPr lang="en-US" baseline="-25000" dirty="0" smtClean="0"/>
              <a:t>2</a:t>
            </a:r>
            <a:r>
              <a:rPr lang="en-US" dirty="0" smtClean="0"/>
              <a:t>Cl</a:t>
            </a:r>
            <a:r>
              <a:rPr lang="en-US" baseline="-25000" dirty="0" smtClean="0"/>
              <a:t>2</a:t>
            </a:r>
            <a:r>
              <a:rPr lang="en-US" dirty="0" smtClean="0"/>
              <a:t> we've just looked at. There are two completely different ways in which the ammonias and chloride ions could arrange themselves around the central platinum ion:</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Definition of Complex</a:t>
            </a:r>
            <a:endParaRPr lang="en-US" sz="44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a:t>
            </a:fld>
            <a:endParaRPr lang="en-US"/>
          </a:p>
        </p:txBody>
      </p:sp>
      <p:sp>
        <p:nvSpPr>
          <p:cNvPr id="5" name="Rectangle 4"/>
          <p:cNvSpPr/>
          <p:nvPr/>
        </p:nvSpPr>
        <p:spPr>
          <a:xfrm>
            <a:off x="381000" y="2133600"/>
            <a:ext cx="8001000" cy="6555641"/>
          </a:xfrm>
          <a:prstGeom prst="rect">
            <a:avLst/>
          </a:prstGeom>
        </p:spPr>
        <p:txBody>
          <a:bodyPr wrap="square">
            <a:spAutoFit/>
          </a:bodyPr>
          <a:lstStyle/>
          <a:p>
            <a:r>
              <a:rPr lang="en-US" sz="2000" b="1" dirty="0" smtClean="0"/>
              <a:t>Complexes</a:t>
            </a:r>
            <a:r>
              <a:rPr lang="en-US" sz="2000" dirty="0" smtClean="0"/>
              <a:t> or </a:t>
            </a:r>
            <a:r>
              <a:rPr lang="en-US" sz="2000" b="1" dirty="0" smtClean="0"/>
              <a:t>coordination compounds</a:t>
            </a:r>
            <a:r>
              <a:rPr lang="en-US" sz="2000" dirty="0" smtClean="0"/>
              <a:t> are molecules that </a:t>
            </a:r>
            <a:r>
              <a:rPr lang="en-US" sz="2000" dirty="0" err="1" smtClean="0"/>
              <a:t>posess</a:t>
            </a:r>
            <a:r>
              <a:rPr lang="en-US" sz="2000" dirty="0" smtClean="0"/>
              <a:t> a metal center that is bound to ligands (atoms, ions, or molecules that donate electrons to the metal). These complexes can be neutral or charged. When the complex is charged, it is stabilized by neighboring counter-ions. </a:t>
            </a:r>
          </a:p>
          <a:p>
            <a:endParaRPr lang="en-US" sz="2000" dirty="0" smtClean="0"/>
          </a:p>
          <a:p>
            <a:r>
              <a:rPr lang="en-US" sz="2000" dirty="0" smtClean="0"/>
              <a:t>Normally there are two spheres, </a:t>
            </a:r>
            <a:r>
              <a:rPr lang="en-US" sz="2000" dirty="0" err="1" smtClean="0"/>
              <a:t>i.e</a:t>
            </a:r>
            <a:r>
              <a:rPr lang="en-US" sz="2000" dirty="0" smtClean="0"/>
              <a:t> inner outer ones, in the </a:t>
            </a:r>
            <a:r>
              <a:rPr lang="en-US" sz="2000" b="1" dirty="0" smtClean="0"/>
              <a:t>inner coordination sphere</a:t>
            </a:r>
            <a:r>
              <a:rPr lang="en-US" sz="2000" dirty="0" smtClean="0"/>
              <a:t>, which is also referred to in some texts as the </a:t>
            </a:r>
            <a:r>
              <a:rPr lang="en-US" sz="2000" b="1" dirty="0" smtClean="0"/>
              <a:t>first sphere</a:t>
            </a:r>
            <a:r>
              <a:rPr lang="en-US" sz="2000" dirty="0" smtClean="0"/>
              <a:t>, ligands are directly bound to the central metal. In the </a:t>
            </a:r>
            <a:r>
              <a:rPr lang="en-US" sz="2000" b="1" dirty="0" smtClean="0"/>
              <a:t>outer coordination sphere</a:t>
            </a:r>
            <a:r>
              <a:rPr lang="en-US" sz="2000" dirty="0" smtClean="0"/>
              <a:t>, sometimes referred to as the </a:t>
            </a:r>
            <a:r>
              <a:rPr lang="en-US" sz="2000" b="1" dirty="0" smtClean="0"/>
              <a:t>second sphere</a:t>
            </a:r>
            <a:r>
              <a:rPr lang="en-US" sz="2000" dirty="0" smtClean="0"/>
              <a:t>, other ions are attached to the complex ion.</a:t>
            </a:r>
          </a:p>
          <a:p>
            <a:endParaRPr lang="en-US" sz="2000"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Isomerism</a:t>
            </a:r>
            <a:endParaRPr lang="en-US" sz="40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20</a:t>
            </a:fld>
            <a:endParaRPr lang="en-US"/>
          </a:p>
        </p:txBody>
      </p:sp>
      <p:pic>
        <p:nvPicPr>
          <p:cNvPr id="5" name="Content Placeholder 4" descr="http://www.chemguide.co.uk/inorganic/complexions/cistrans.gif"/>
          <p:cNvPicPr>
            <a:picLocks noGrp="1"/>
          </p:cNvPicPr>
          <p:nvPr>
            <p:ph idx="1"/>
          </p:nvPr>
        </p:nvPicPr>
        <p:blipFill>
          <a:blip r:embed="rId2"/>
          <a:srcRect/>
          <a:stretch>
            <a:fillRect/>
          </a:stretch>
        </p:blipFill>
        <p:spPr bwMode="auto">
          <a:xfrm>
            <a:off x="685800" y="2362200"/>
            <a:ext cx="7620000" cy="25392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sz="4000" dirty="0" smtClean="0"/>
              <a:t>Isomerism</a:t>
            </a:r>
            <a:endParaRPr lang="en-US" sz="4000" dirty="0"/>
          </a:p>
        </p:txBody>
      </p:sp>
      <p:sp>
        <p:nvSpPr>
          <p:cNvPr id="3" name="Content Placeholder 2"/>
          <p:cNvSpPr>
            <a:spLocks noGrp="1"/>
          </p:cNvSpPr>
          <p:nvPr>
            <p:ph idx="1"/>
          </p:nvPr>
        </p:nvSpPr>
        <p:spPr>
          <a:xfrm>
            <a:off x="304800" y="1447800"/>
            <a:ext cx="8382000" cy="4876800"/>
          </a:xfrm>
        </p:spPr>
        <p:txBody>
          <a:bodyPr/>
          <a:lstStyle/>
          <a:p>
            <a:r>
              <a:rPr lang="en-US" dirty="0" smtClean="0"/>
              <a:t>The two structures drawn are isomers because there is no way that you can just twist one to turn it into the other. The complexes are both locked into their current forms.</a:t>
            </a:r>
          </a:p>
          <a:p>
            <a:r>
              <a:rPr lang="en-US" dirty="0" smtClean="0"/>
              <a:t>The terms </a:t>
            </a:r>
            <a:r>
              <a:rPr lang="en-US" i="1" dirty="0" err="1" smtClean="0"/>
              <a:t>cis</a:t>
            </a:r>
            <a:r>
              <a:rPr lang="en-US" dirty="0" smtClean="0"/>
              <a:t> and </a:t>
            </a:r>
            <a:r>
              <a:rPr lang="en-US" i="1" dirty="0" smtClean="0"/>
              <a:t>trans</a:t>
            </a:r>
            <a:r>
              <a:rPr lang="en-US" dirty="0" smtClean="0"/>
              <a:t> are used in the same way as they are in organic chemistry. </a:t>
            </a:r>
            <a:r>
              <a:rPr lang="en-US" i="1" dirty="0" smtClean="0"/>
              <a:t>Trans</a:t>
            </a:r>
            <a:r>
              <a:rPr lang="en-US" dirty="0" smtClean="0"/>
              <a:t> implies "opposite" - notice that the ammonias are arranged opposite each other in that version, and so are the chlorines. </a:t>
            </a:r>
            <a:r>
              <a:rPr lang="en-US" i="1" dirty="0" err="1" smtClean="0"/>
              <a:t>Cis</a:t>
            </a:r>
            <a:r>
              <a:rPr lang="en-US" dirty="0" smtClean="0"/>
              <a:t> implies "on the same side" - in this instance, that just means that the ammonias and the chlorines are next door to each other.</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Isomerism</a:t>
            </a:r>
            <a:endParaRPr lang="en-US" sz="4000" dirty="0"/>
          </a:p>
        </p:txBody>
      </p:sp>
      <p:sp>
        <p:nvSpPr>
          <p:cNvPr id="3" name="Content Placeholder 2"/>
          <p:cNvSpPr>
            <a:spLocks noGrp="1"/>
          </p:cNvSpPr>
          <p:nvPr>
            <p:ph idx="1"/>
          </p:nvPr>
        </p:nvSpPr>
        <p:spPr/>
        <p:txBody>
          <a:bodyPr/>
          <a:lstStyle/>
          <a:p>
            <a:r>
              <a:rPr lang="en-US" b="1" dirty="0" smtClean="0"/>
              <a:t>Optical isomerism</a:t>
            </a:r>
            <a:endParaRPr lang="en-US" dirty="0" smtClean="0"/>
          </a:p>
          <a:p>
            <a:r>
              <a:rPr lang="en-US" dirty="0" smtClean="0"/>
              <a:t>You </a:t>
            </a:r>
            <a:r>
              <a:rPr lang="en-US" dirty="0" err="1" smtClean="0"/>
              <a:t>recognise</a:t>
            </a:r>
            <a:r>
              <a:rPr lang="en-US" dirty="0" smtClean="0"/>
              <a:t> optical isomers because they have no plane of symmetry. In the organic case, it is fairly easy to </a:t>
            </a:r>
            <a:r>
              <a:rPr lang="en-US" dirty="0" err="1" smtClean="0"/>
              <a:t>recognise</a:t>
            </a:r>
            <a:r>
              <a:rPr lang="en-US" dirty="0" smtClean="0"/>
              <a:t> the </a:t>
            </a:r>
            <a:r>
              <a:rPr lang="en-US" dirty="0" err="1" smtClean="0"/>
              <a:t>possibiliy</a:t>
            </a:r>
            <a:r>
              <a:rPr lang="en-US" dirty="0" smtClean="0"/>
              <a:t> of this by looking for a carbon atom with four different things attached to it. It isn't </a:t>
            </a:r>
            <a:r>
              <a:rPr lang="en-US" dirty="0" err="1" smtClean="0"/>
              <a:t>qute</a:t>
            </a:r>
            <a:r>
              <a:rPr lang="en-US" dirty="0" smtClean="0"/>
              <a:t> so easy with the complex ions - either to draw or to </a:t>
            </a:r>
            <a:r>
              <a:rPr lang="en-US" dirty="0" err="1" smtClean="0"/>
              <a:t>visualise</a:t>
            </a:r>
            <a:r>
              <a:rPr lang="en-US" dirty="0" smtClean="0"/>
              <a:t>!</a:t>
            </a:r>
          </a:p>
          <a:p>
            <a:r>
              <a:rPr lang="en-US" dirty="0" smtClean="0"/>
              <a:t>The examples you are most likely to need occur in octahedral complexes which contain </a:t>
            </a:r>
            <a:r>
              <a:rPr lang="en-US" dirty="0" err="1" smtClean="0"/>
              <a:t>bidentate</a:t>
            </a:r>
            <a:r>
              <a:rPr lang="en-US" dirty="0" smtClean="0"/>
              <a:t> ligands - ions like [Ni(NH</a:t>
            </a:r>
            <a:r>
              <a:rPr lang="en-US" baseline="-25000" dirty="0" smtClean="0"/>
              <a:t>2</a:t>
            </a:r>
            <a:r>
              <a:rPr lang="en-US" dirty="0" smtClean="0"/>
              <a:t>CH</a:t>
            </a:r>
            <a:r>
              <a:rPr lang="en-US" baseline="-25000" dirty="0" smtClean="0"/>
              <a:t>2</a:t>
            </a:r>
            <a:r>
              <a:rPr lang="en-US" dirty="0" smtClean="0"/>
              <a:t>CH</a:t>
            </a:r>
            <a:r>
              <a:rPr lang="en-US" baseline="-25000" dirty="0" smtClean="0"/>
              <a:t>2</a:t>
            </a:r>
            <a:r>
              <a:rPr lang="en-US" dirty="0" smtClean="0"/>
              <a:t>NH</a:t>
            </a:r>
            <a:r>
              <a:rPr lang="en-US" baseline="-25000" dirty="0" smtClean="0"/>
              <a:t>2</a:t>
            </a:r>
            <a:r>
              <a:rPr lang="en-US" dirty="0" smtClean="0"/>
              <a:t>)</a:t>
            </a:r>
            <a:r>
              <a:rPr lang="en-US" baseline="-25000" dirty="0" smtClean="0"/>
              <a:t>3</a:t>
            </a:r>
            <a:r>
              <a:rPr lang="en-US" dirty="0" smtClean="0"/>
              <a:t>]</a:t>
            </a:r>
            <a:r>
              <a:rPr lang="en-US" baseline="30000" dirty="0" smtClean="0"/>
              <a:t>2+</a:t>
            </a:r>
            <a:r>
              <a:rPr lang="en-US" dirty="0" smtClean="0"/>
              <a:t> or [Cr(C</a:t>
            </a:r>
            <a:r>
              <a:rPr lang="en-US" baseline="-25000" dirty="0" smtClean="0"/>
              <a:t>2</a:t>
            </a:r>
            <a:r>
              <a:rPr lang="en-US" dirty="0" smtClean="0"/>
              <a:t>O</a:t>
            </a:r>
            <a:r>
              <a:rPr lang="en-US" baseline="-25000" dirty="0" smtClean="0"/>
              <a:t>4</a:t>
            </a:r>
            <a:r>
              <a:rPr lang="en-US" dirty="0" smtClean="0"/>
              <a:t>)</a:t>
            </a:r>
            <a:r>
              <a:rPr lang="en-US" baseline="-25000" dirty="0" smtClean="0"/>
              <a:t>3</a:t>
            </a:r>
            <a:r>
              <a:rPr lang="en-US" dirty="0" smtClean="0"/>
              <a:t>]</a:t>
            </a:r>
            <a:r>
              <a:rPr lang="en-US" baseline="30000" dirty="0" smtClean="0"/>
              <a:t>3-</a:t>
            </a:r>
            <a:r>
              <a:rPr lang="en-US" dirty="0" smtClean="0"/>
              <a:t>.</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sz="4000" dirty="0" smtClean="0"/>
              <a:t>Substitution Reactions: Inert and Labile Compounds</a:t>
            </a:r>
            <a:endParaRPr lang="en-US" sz="4000" dirty="0"/>
          </a:p>
        </p:txBody>
      </p:sp>
      <p:sp>
        <p:nvSpPr>
          <p:cNvPr id="3" name="Content Placeholder 2"/>
          <p:cNvSpPr>
            <a:spLocks noGrp="1"/>
          </p:cNvSpPr>
          <p:nvPr>
            <p:ph idx="1"/>
          </p:nvPr>
        </p:nvSpPr>
        <p:spPr>
          <a:xfrm>
            <a:off x="304800" y="1371600"/>
            <a:ext cx="8382000" cy="4953000"/>
          </a:xfrm>
        </p:spPr>
        <p:txBody>
          <a:bodyPr/>
          <a:lstStyle/>
          <a:p>
            <a:r>
              <a:rPr lang="en-US" dirty="0" smtClean="0"/>
              <a:t>Substitution reaction in complexes is same as in any other compound, i.e. replacing one ligand by another</a:t>
            </a:r>
          </a:p>
          <a:p>
            <a:endParaRPr lang="en-US" dirty="0" smtClean="0"/>
          </a:p>
          <a:p>
            <a:r>
              <a:rPr lang="en-US" dirty="0" smtClean="0"/>
              <a:t>Particularly when the  starting material is an aqueous  solution, where the metal ion is likely to be in the form of  [M(H</a:t>
            </a:r>
            <a:r>
              <a:rPr lang="en-US" baseline="-25000" dirty="0" smtClean="0"/>
              <a:t>2</a:t>
            </a:r>
            <a:r>
              <a:rPr lang="en-US" dirty="0" smtClean="0"/>
              <a:t>O)</a:t>
            </a:r>
            <a:r>
              <a:rPr lang="en-US" baseline="-25000" dirty="0" smtClean="0"/>
              <a:t>m</a:t>
            </a:r>
            <a:r>
              <a:rPr lang="en-US" dirty="0" smtClean="0"/>
              <a:t>]</a:t>
            </a:r>
            <a:r>
              <a:rPr lang="en-US" baseline="30000" dirty="0" smtClean="0"/>
              <a:t>n+  </a:t>
            </a:r>
            <a:r>
              <a:rPr lang="en-US" dirty="0" smtClean="0"/>
              <a:t>Some simpler reactions of this type produce colored products that can be used to identify metal ions. E.g.</a:t>
            </a:r>
          </a:p>
          <a:p>
            <a:r>
              <a:rPr lang="en-US" dirty="0" smtClean="0"/>
              <a:t>[Ni (H</a:t>
            </a:r>
            <a:r>
              <a:rPr lang="en-US" baseline="-25000" dirty="0" smtClean="0"/>
              <a:t>2</a:t>
            </a:r>
            <a:r>
              <a:rPr lang="en-US" dirty="0" smtClean="0"/>
              <a:t>O)</a:t>
            </a:r>
            <a:r>
              <a:rPr lang="en-US" baseline="-25000" dirty="0" smtClean="0"/>
              <a:t>6</a:t>
            </a:r>
            <a:r>
              <a:rPr lang="en-US" dirty="0" smtClean="0"/>
              <a:t>]</a:t>
            </a:r>
            <a:r>
              <a:rPr lang="en-US" baseline="30000" dirty="0" smtClean="0"/>
              <a:t>2+ </a:t>
            </a:r>
            <a:r>
              <a:rPr lang="en-US" dirty="0" smtClean="0"/>
              <a:t>+ 6NH3                        [Ni (NH</a:t>
            </a:r>
            <a:r>
              <a:rPr lang="en-US" baseline="-25000" dirty="0" smtClean="0"/>
              <a:t>3</a:t>
            </a:r>
            <a:r>
              <a:rPr lang="en-US" dirty="0" smtClean="0"/>
              <a:t>)</a:t>
            </a:r>
            <a:r>
              <a:rPr lang="en-US" baseline="-25000" dirty="0" smtClean="0"/>
              <a:t>6</a:t>
            </a:r>
            <a:r>
              <a:rPr lang="en-US" dirty="0" smtClean="0"/>
              <a:t>]</a:t>
            </a:r>
            <a:r>
              <a:rPr lang="en-US" baseline="30000" dirty="0" smtClean="0"/>
              <a:t>2+    </a:t>
            </a:r>
            <a:r>
              <a:rPr lang="en-US" dirty="0" smtClean="0"/>
              <a:t>+ </a:t>
            </a:r>
          </a:p>
          <a:p>
            <a:r>
              <a:rPr lang="en-US" dirty="0" smtClean="0"/>
              <a:t>Green                                                     Blue</a:t>
            </a:r>
          </a:p>
          <a:p>
            <a:pPr>
              <a:buNone/>
            </a:pPr>
            <a:r>
              <a:rPr lang="en-US" dirty="0" smtClean="0"/>
              <a:t>6H</a:t>
            </a:r>
            <a:r>
              <a:rPr lang="en-US" baseline="-25000" dirty="0" smtClean="0"/>
              <a:t>2</a:t>
            </a:r>
            <a:r>
              <a:rPr lang="en-US" dirty="0" smtClean="0"/>
              <a:t>O </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23</a:t>
            </a:fld>
            <a:endParaRPr lang="en-US" dirty="0"/>
          </a:p>
        </p:txBody>
      </p:sp>
      <p:sp>
        <p:nvSpPr>
          <p:cNvPr id="5" name="Left-Right Arrow 4"/>
          <p:cNvSpPr/>
          <p:nvPr/>
        </p:nvSpPr>
        <p:spPr>
          <a:xfrm>
            <a:off x="4270248" y="4800600"/>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1143000"/>
          </a:xfrm>
        </p:spPr>
        <p:txBody>
          <a:bodyPr>
            <a:noAutofit/>
          </a:bodyPr>
          <a:lstStyle/>
          <a:p>
            <a:r>
              <a:rPr lang="en-US" sz="4000" dirty="0" smtClean="0"/>
              <a:t>Substitution Reactions: Inert and Labile Compounds</a:t>
            </a:r>
            <a:endParaRPr lang="en-US" sz="4000" dirty="0"/>
          </a:p>
        </p:txBody>
      </p:sp>
      <p:sp>
        <p:nvSpPr>
          <p:cNvPr id="3" name="Content Placeholder 2"/>
          <p:cNvSpPr>
            <a:spLocks noGrp="1"/>
          </p:cNvSpPr>
          <p:nvPr>
            <p:ph idx="1"/>
          </p:nvPr>
        </p:nvSpPr>
        <p:spPr/>
        <p:txBody>
          <a:bodyPr>
            <a:normAutofit fontScale="77500" lnSpcReduction="20000"/>
          </a:bodyPr>
          <a:lstStyle/>
          <a:p>
            <a:r>
              <a:rPr lang="en-US" dirty="0" smtClean="0"/>
              <a:t>The above reaction and many of its kind react rapidly. Complexes which react rapidly are called labile. </a:t>
            </a:r>
          </a:p>
          <a:p>
            <a:endParaRPr lang="en-US" dirty="0" smtClean="0"/>
          </a:p>
          <a:p>
            <a:r>
              <a:rPr lang="en-US" dirty="0" smtClean="0"/>
              <a:t>Taube has suggested a reaction half life time of one minute or less as the criterion for </a:t>
            </a:r>
            <a:r>
              <a:rPr lang="en-US" dirty="0" err="1" smtClean="0"/>
              <a:t>lability</a:t>
            </a:r>
            <a:r>
              <a:rPr lang="en-US" dirty="0" smtClean="0"/>
              <a:t>.</a:t>
            </a:r>
          </a:p>
          <a:p>
            <a:endParaRPr lang="en-US" dirty="0" smtClean="0"/>
          </a:p>
          <a:p>
            <a:r>
              <a:rPr lang="en-US" dirty="0" smtClean="0"/>
              <a:t>Compounds that react slowly are called inert. An inert compound is not inert in the sense that no reaction can take place; it is simply slower to react.</a:t>
            </a:r>
          </a:p>
          <a:p>
            <a:r>
              <a:rPr lang="en-US" dirty="0" smtClean="0"/>
              <a:t>E.g. of inert compound  is </a:t>
            </a:r>
            <a:r>
              <a:rPr lang="en-US" dirty="0" err="1" smtClean="0"/>
              <a:t>Hexaaminecobalt</a:t>
            </a:r>
            <a:r>
              <a:rPr lang="en-US" dirty="0" smtClean="0"/>
              <a:t> 3+  </a:t>
            </a:r>
          </a:p>
          <a:p>
            <a:endParaRPr lang="en-US" dirty="0" smtClean="0"/>
          </a:p>
          <a:p>
            <a:r>
              <a:rPr lang="en-US" dirty="0" smtClean="0"/>
              <a:t>[Co(NH</a:t>
            </a:r>
            <a:r>
              <a:rPr lang="en-US" baseline="-25000" dirty="0" smtClean="0"/>
              <a:t>3</a:t>
            </a:r>
            <a:r>
              <a:rPr lang="en-US" dirty="0" smtClean="0"/>
              <a:t>)</a:t>
            </a:r>
            <a:r>
              <a:rPr lang="en-US" baseline="-25000" dirty="0" smtClean="0"/>
              <a:t>6</a:t>
            </a:r>
            <a:r>
              <a:rPr lang="en-US" dirty="0" smtClean="0"/>
              <a:t>]</a:t>
            </a:r>
            <a:r>
              <a:rPr lang="en-US" baseline="30000" dirty="0" smtClean="0"/>
              <a:t>3</a:t>
            </a:r>
            <a:r>
              <a:rPr lang="en-US" dirty="0" smtClean="0"/>
              <a:t> </a:t>
            </a:r>
            <a:r>
              <a:rPr lang="en-US" baseline="30000" dirty="0" smtClean="0"/>
              <a:t>+</a:t>
            </a:r>
            <a:r>
              <a:rPr lang="en-US" dirty="0" smtClean="0"/>
              <a:t>      +    6H</a:t>
            </a:r>
            <a:r>
              <a:rPr lang="en-US" baseline="-25000" dirty="0" smtClean="0"/>
              <a:t>3</a:t>
            </a:r>
            <a:r>
              <a:rPr lang="en-US" dirty="0" smtClean="0"/>
              <a:t>O</a:t>
            </a:r>
            <a:r>
              <a:rPr lang="en-US" baseline="30000" dirty="0" smtClean="0"/>
              <a:t>+</a:t>
            </a:r>
            <a:r>
              <a:rPr lang="en-US" dirty="0" smtClean="0"/>
              <a:t>                       [ Co(H</a:t>
            </a:r>
            <a:r>
              <a:rPr lang="en-US" baseline="-25000" dirty="0" smtClean="0"/>
              <a:t>2</a:t>
            </a:r>
            <a:r>
              <a:rPr lang="en-US" dirty="0" smtClean="0"/>
              <a:t>O)</a:t>
            </a:r>
            <a:r>
              <a:rPr lang="en-US" baseline="-25000" dirty="0" smtClean="0"/>
              <a:t>6</a:t>
            </a:r>
            <a:r>
              <a:rPr lang="en-US" dirty="0" smtClean="0"/>
              <a:t>]</a:t>
            </a:r>
            <a:r>
              <a:rPr lang="en-US" baseline="30000" dirty="0" smtClean="0"/>
              <a:t>3+  </a:t>
            </a:r>
            <a:r>
              <a:rPr lang="en-US" dirty="0" smtClean="0"/>
              <a:t>+ 6NH4</a:t>
            </a:r>
            <a:r>
              <a:rPr lang="en-US" baseline="30000" dirty="0" smtClean="0"/>
              <a:t>+</a:t>
            </a:r>
          </a:p>
          <a:p>
            <a:r>
              <a:rPr lang="en-US" dirty="0" smtClean="0"/>
              <a:t>This reaction has high activation </a:t>
            </a:r>
            <a:r>
              <a:rPr lang="en-US" dirty="0" err="1" smtClean="0"/>
              <a:t>enrgey</a:t>
            </a:r>
            <a:r>
              <a:rPr lang="en-US" dirty="0" smtClean="0"/>
              <a:t> therefore react very slowly</a:t>
            </a:r>
          </a:p>
          <a:p>
            <a:endParaRPr lang="en-US" dirty="0" smtClean="0"/>
          </a:p>
          <a:p>
            <a:r>
              <a:rPr lang="en-US" dirty="0" smtClean="0"/>
              <a:t>Complexes can be  described as </a:t>
            </a:r>
            <a:r>
              <a:rPr lang="en-US" dirty="0" err="1" smtClean="0"/>
              <a:t>substitutionally</a:t>
            </a:r>
            <a:r>
              <a:rPr lang="en-US" dirty="0" smtClean="0"/>
              <a:t> labile or inert</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24</a:t>
            </a:fld>
            <a:endParaRPr lang="en-US"/>
          </a:p>
        </p:txBody>
      </p:sp>
      <p:sp>
        <p:nvSpPr>
          <p:cNvPr id="5" name="Left-Right Arrow 4"/>
          <p:cNvSpPr/>
          <p:nvPr/>
        </p:nvSpPr>
        <p:spPr>
          <a:xfrm>
            <a:off x="3962400" y="5105400"/>
            <a:ext cx="1216152" cy="2286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4000" dirty="0" smtClean="0"/>
              <a:t>Substitution Reactions: Inert and Labile Compounds</a:t>
            </a:r>
            <a:endParaRPr lang="en-US" sz="4000" dirty="0"/>
          </a:p>
        </p:txBody>
      </p:sp>
      <p:sp>
        <p:nvSpPr>
          <p:cNvPr id="3" name="Content Placeholder 2"/>
          <p:cNvSpPr>
            <a:spLocks noGrp="1"/>
          </p:cNvSpPr>
          <p:nvPr>
            <p:ph idx="1"/>
          </p:nvPr>
        </p:nvSpPr>
        <p:spPr>
          <a:xfrm>
            <a:off x="304800" y="1371600"/>
            <a:ext cx="8382000" cy="4953000"/>
          </a:xfrm>
        </p:spPr>
        <p:txBody>
          <a:bodyPr/>
          <a:lstStyle/>
          <a:p>
            <a:r>
              <a:rPr lang="en-US" dirty="0" smtClean="0"/>
              <a:t>Although not completely absolute, but general rules can be given for these types of reaction, i.e. inert and labile. </a:t>
            </a:r>
          </a:p>
          <a:p>
            <a:pPr marL="571500" indent="-571500">
              <a:buFont typeface="+mj-lt"/>
              <a:buAutoNum type="romanUcPeriod"/>
            </a:pPr>
            <a:r>
              <a:rPr lang="en-US" dirty="0" smtClean="0"/>
              <a:t>Inert octahedral complexes are generally those with high </a:t>
            </a:r>
            <a:r>
              <a:rPr lang="en-US" dirty="0" err="1" smtClean="0"/>
              <a:t>ligand</a:t>
            </a:r>
            <a:r>
              <a:rPr lang="en-US" dirty="0" smtClean="0"/>
              <a:t> field stabilization energies</a:t>
            </a:r>
          </a:p>
          <a:p>
            <a:pPr marL="571500" indent="-571500">
              <a:buFont typeface="+mj-lt"/>
              <a:buAutoNum type="romanUcPeriod"/>
            </a:pPr>
            <a:r>
              <a:rPr lang="en-US" dirty="0" smtClean="0"/>
              <a:t>Complexes with  d3 and low spin d4 to d6 electronic structures react inert</a:t>
            </a:r>
          </a:p>
          <a:p>
            <a:pPr marL="571500" indent="-571500">
              <a:buFont typeface="+mj-lt"/>
              <a:buAutoNum type="romanUcPeriod"/>
            </a:pPr>
            <a:r>
              <a:rPr lang="en-US" dirty="0" smtClean="0"/>
              <a:t>Complexes with d8 configurations generally react somewhat faster, but d7, d9 and d10 react even faster</a:t>
            </a:r>
          </a:p>
          <a:p>
            <a:pPr marL="571500" indent="-571500">
              <a:buFont typeface="+mj-lt"/>
              <a:buAutoNum type="romanUcPeriod"/>
            </a:pPr>
            <a:r>
              <a:rPr lang="en-US" dirty="0" smtClean="0"/>
              <a:t>High spin d4, d5 and d6  react labile</a:t>
            </a:r>
          </a:p>
          <a:p>
            <a:pPr marL="571500" indent="-571500">
              <a:buFont typeface="+mj-lt"/>
              <a:buAutoNum type="romanUcPeriod"/>
            </a:pPr>
            <a:r>
              <a:rPr lang="en-US" dirty="0" smtClean="0"/>
              <a:t>Strong-field d8 (square planar) react inert</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Substitution Reactions: Inert and Labile Compounds</a:t>
            </a:r>
            <a:endParaRPr lang="en-US" sz="40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26</a:t>
            </a:fld>
            <a:endParaRPr lang="en-US"/>
          </a:p>
        </p:txBody>
      </p:sp>
      <p:pic>
        <p:nvPicPr>
          <p:cNvPr id="5" name="Content Placeholder 4" descr="http://www.chem.ox.ac.uk/icl/dermot/mechanism1/lecture2/images/scheme2.gif"/>
          <p:cNvPicPr>
            <a:picLocks noGrp="1"/>
          </p:cNvPicPr>
          <p:nvPr>
            <p:ph idx="1"/>
          </p:nvPr>
        </p:nvPicPr>
        <p:blipFill>
          <a:blip r:embed="rId2"/>
          <a:srcRect/>
          <a:stretch>
            <a:fillRect/>
          </a:stretch>
        </p:blipFill>
        <p:spPr bwMode="auto">
          <a:xfrm>
            <a:off x="609600" y="2209800"/>
            <a:ext cx="7848600" cy="27201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447800"/>
          </a:xfrm>
        </p:spPr>
        <p:txBody>
          <a:bodyPr>
            <a:noAutofit/>
          </a:bodyPr>
          <a:lstStyle/>
          <a:p>
            <a:r>
              <a:rPr lang="en-US" sz="4000" b="1" dirty="0" smtClean="0"/>
              <a:t>General Substitution Reactions of </a:t>
            </a:r>
            <a:r>
              <a:rPr lang="en-US" sz="3200" b="1" dirty="0" smtClean="0"/>
              <a:t>Octahedral Complexes:</a:t>
            </a:r>
            <a:r>
              <a:rPr lang="en-US" sz="3200" dirty="0" smtClean="0"/>
              <a:t> Reaction Mechanisms for Octahedral Substitution</a:t>
            </a:r>
            <a:endParaRPr lang="en-US" sz="3200" dirty="0"/>
          </a:p>
        </p:txBody>
      </p:sp>
      <p:sp>
        <p:nvSpPr>
          <p:cNvPr id="3" name="Content Placeholder 2"/>
          <p:cNvSpPr>
            <a:spLocks noGrp="1"/>
          </p:cNvSpPr>
          <p:nvPr>
            <p:ph idx="1"/>
          </p:nvPr>
        </p:nvSpPr>
        <p:spPr>
          <a:xfrm>
            <a:off x="381000" y="1600200"/>
            <a:ext cx="8382000" cy="4953000"/>
          </a:xfrm>
        </p:spPr>
        <p:txBody>
          <a:bodyPr>
            <a:normAutofit fontScale="77500" lnSpcReduction="20000"/>
          </a:bodyPr>
          <a:lstStyle/>
          <a:p>
            <a:r>
              <a:rPr lang="en-US" dirty="0" smtClean="0"/>
              <a:t> There are  two kinds of substitution reactions that can be studied:</a:t>
            </a:r>
          </a:p>
          <a:p>
            <a:r>
              <a:rPr lang="en-US" dirty="0" err="1" smtClean="0"/>
              <a:t>i</a:t>
            </a:r>
            <a:r>
              <a:rPr lang="en-US" dirty="0" smtClean="0"/>
              <a:t>. </a:t>
            </a:r>
            <a:r>
              <a:rPr lang="en-US" dirty="0" err="1" smtClean="0"/>
              <a:t>Aquation</a:t>
            </a:r>
            <a:r>
              <a:rPr lang="en-US" dirty="0" smtClean="0"/>
              <a:t> – replacement of </a:t>
            </a:r>
            <a:r>
              <a:rPr lang="en-US" dirty="0" err="1" smtClean="0"/>
              <a:t>ligand</a:t>
            </a:r>
            <a:r>
              <a:rPr lang="en-US" dirty="0" smtClean="0"/>
              <a:t> X by H2O, where X is the labile </a:t>
            </a:r>
            <a:r>
              <a:rPr lang="en-US" dirty="0" err="1" smtClean="0"/>
              <a:t>ligand</a:t>
            </a:r>
            <a:r>
              <a:rPr lang="en-US" dirty="0" smtClean="0"/>
              <a:t>.</a:t>
            </a:r>
          </a:p>
          <a:p>
            <a:pPr>
              <a:buNone/>
            </a:pPr>
            <a:endParaRPr lang="en-US" dirty="0" smtClean="0"/>
          </a:p>
          <a:p>
            <a:r>
              <a:rPr lang="en-US" dirty="0" smtClean="0"/>
              <a:t>ML5X + H2O ⇌   ML5H2O + X</a:t>
            </a:r>
          </a:p>
          <a:p>
            <a:pPr>
              <a:buNone/>
            </a:pPr>
            <a:endParaRPr lang="en-US" dirty="0" smtClean="0"/>
          </a:p>
          <a:p>
            <a:r>
              <a:rPr lang="en-US" dirty="0" smtClean="0"/>
              <a:t>ii. </a:t>
            </a:r>
            <a:r>
              <a:rPr lang="en-US" dirty="0" err="1" smtClean="0"/>
              <a:t>Anation</a:t>
            </a:r>
            <a:r>
              <a:rPr lang="en-US" dirty="0" smtClean="0"/>
              <a:t> – replacement of H2O by </a:t>
            </a:r>
            <a:r>
              <a:rPr lang="en-US" dirty="0" err="1" smtClean="0"/>
              <a:t>ligand</a:t>
            </a:r>
            <a:r>
              <a:rPr lang="en-US" dirty="0" smtClean="0"/>
              <a:t> X-</a:t>
            </a:r>
          </a:p>
          <a:p>
            <a:pPr>
              <a:buNone/>
            </a:pPr>
            <a:r>
              <a:rPr lang="en-US" dirty="0" smtClean="0"/>
              <a:t>     (anion)</a:t>
            </a:r>
          </a:p>
          <a:p>
            <a:r>
              <a:rPr lang="en-US" dirty="0" smtClean="0"/>
              <a:t>ML5H2O + X	⇌ ML5X + H2O</a:t>
            </a:r>
          </a:p>
          <a:p>
            <a:endParaRPr lang="en-US" dirty="0" smtClean="0"/>
          </a:p>
          <a:p>
            <a:r>
              <a:rPr lang="en-US" dirty="0" smtClean="0"/>
              <a:t>The direct replacement of X by Y cannot be studied:</a:t>
            </a:r>
          </a:p>
          <a:p>
            <a:r>
              <a:rPr lang="en-US" dirty="0" smtClean="0"/>
              <a:t>ML5X + Y ⇌    ML5</a:t>
            </a:r>
          </a:p>
          <a:p>
            <a:r>
              <a:rPr lang="en-US" dirty="0" smtClean="0"/>
              <a:t>Y +X     is not known.</a:t>
            </a:r>
          </a:p>
          <a:p>
            <a:r>
              <a:rPr lang="en-US" dirty="0" smtClean="0"/>
              <a:t>It always goes via the </a:t>
            </a:r>
            <a:r>
              <a:rPr lang="en-US" dirty="0" err="1" smtClean="0"/>
              <a:t>aquo</a:t>
            </a:r>
            <a:r>
              <a:rPr lang="en-US" dirty="0" smtClean="0"/>
              <a:t> complex, i.e. in two steps, the replacement of one  </a:t>
            </a:r>
            <a:r>
              <a:rPr lang="en-US" dirty="0" err="1" smtClean="0"/>
              <a:t>ligand</a:t>
            </a:r>
            <a:r>
              <a:rPr lang="en-US" dirty="0" smtClean="0"/>
              <a:t> with water, then water is replaced with another </a:t>
            </a:r>
            <a:r>
              <a:rPr lang="en-US" dirty="0" err="1" smtClean="0"/>
              <a:t>ligand</a:t>
            </a:r>
            <a:endParaRPr lang="en-US" dirty="0" smtClean="0"/>
          </a:p>
        </p:txBody>
      </p:sp>
      <p:sp>
        <p:nvSpPr>
          <p:cNvPr id="4" name="Slide Number Placeholder 3"/>
          <p:cNvSpPr>
            <a:spLocks noGrp="1"/>
          </p:cNvSpPr>
          <p:nvPr>
            <p:ph type="sldNum" sz="quarter" idx="12"/>
          </p:nvPr>
        </p:nvSpPr>
        <p:spPr/>
        <p:txBody>
          <a:bodyPr/>
          <a:lstStyle/>
          <a:p>
            <a:fld id="{C8A017B1-AA8B-4117-9407-C3AD51B84228}"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Autofit/>
          </a:bodyPr>
          <a:lstStyle/>
          <a:p>
            <a:r>
              <a:rPr lang="en-US" sz="4000" b="1" dirty="0" smtClean="0"/>
              <a:t>General Substitution Reactions of Octahedral Complexes</a:t>
            </a:r>
            <a:endParaRPr lang="en-US" sz="4000" dirty="0"/>
          </a:p>
        </p:txBody>
      </p:sp>
      <p:sp>
        <p:nvSpPr>
          <p:cNvPr id="3" name="Content Placeholder 2"/>
          <p:cNvSpPr>
            <a:spLocks noGrp="1"/>
          </p:cNvSpPr>
          <p:nvPr>
            <p:ph idx="1"/>
          </p:nvPr>
        </p:nvSpPr>
        <p:spPr>
          <a:xfrm>
            <a:off x="304800" y="1219200"/>
            <a:ext cx="8382000" cy="5638800"/>
          </a:xfrm>
        </p:spPr>
        <p:txBody>
          <a:bodyPr/>
          <a:lstStyle/>
          <a:p>
            <a:r>
              <a:rPr lang="en-US" dirty="0" err="1" smtClean="0"/>
              <a:t>Ligand</a:t>
            </a:r>
            <a:r>
              <a:rPr lang="en-US" dirty="0" smtClean="0"/>
              <a:t> substitution reactions are those in which the coordination sphere around the metal changes due to exchange of one </a:t>
            </a:r>
            <a:r>
              <a:rPr lang="en-US" dirty="0" err="1" smtClean="0"/>
              <a:t>ligand</a:t>
            </a:r>
            <a:r>
              <a:rPr lang="en-US" dirty="0" smtClean="0"/>
              <a:t> with another</a:t>
            </a:r>
          </a:p>
          <a:p>
            <a:endParaRPr lang="en-US" dirty="0" smtClean="0"/>
          </a:p>
          <a:p>
            <a:r>
              <a:rPr lang="en-US" dirty="0" smtClean="0"/>
              <a:t>The most extensively studied reactions of coordination compounds i.e. measuring rates of water exchange in </a:t>
            </a:r>
            <a:r>
              <a:rPr lang="en-US" dirty="0" err="1" smtClean="0"/>
              <a:t>aquo</a:t>
            </a:r>
            <a:r>
              <a:rPr lang="en-US" dirty="0" smtClean="0"/>
              <a:t> metal ions</a:t>
            </a:r>
          </a:p>
          <a:p>
            <a:endParaRPr lang="en-US" dirty="0" smtClean="0"/>
          </a:p>
          <a:p>
            <a:r>
              <a:rPr lang="en-US" dirty="0" smtClean="0"/>
              <a:t>Generally octahedral substitution can be written as follows:</a:t>
            </a:r>
          </a:p>
          <a:p>
            <a:r>
              <a:rPr lang="en-US" dirty="0" smtClean="0"/>
              <a:t>ML6 + Y ⇌ ML5Y + L</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Autofit/>
          </a:bodyPr>
          <a:lstStyle/>
          <a:p>
            <a:r>
              <a:rPr lang="en-US" sz="4000" b="1" dirty="0" smtClean="0"/>
              <a:t>General Substitution Reactions of Octahedral Complexes</a:t>
            </a:r>
            <a:endParaRPr lang="en-US" sz="40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29</a:t>
            </a:fld>
            <a:endParaRPr lang="en-US"/>
          </a:p>
        </p:txBody>
      </p:sp>
      <p:pic>
        <p:nvPicPr>
          <p:cNvPr id="5" name="Content Placeholder 4" descr="http://www.chem.ox.ac.uk/icl/dermot/mechanism1/lecture2/images/Document11.gif"/>
          <p:cNvPicPr>
            <a:picLocks noGrp="1"/>
          </p:cNvPicPr>
          <p:nvPr>
            <p:ph idx="1"/>
          </p:nvPr>
        </p:nvPicPr>
        <p:blipFill>
          <a:blip r:embed="rId2"/>
          <a:srcRect/>
          <a:stretch>
            <a:fillRect/>
          </a:stretch>
        </p:blipFill>
        <p:spPr bwMode="auto">
          <a:xfrm>
            <a:off x="381000" y="1828800"/>
            <a:ext cx="8153400" cy="2590799"/>
          </a:xfrm>
          <a:prstGeom prst="rect">
            <a:avLst/>
          </a:prstGeom>
          <a:noFill/>
          <a:ln w="9525">
            <a:noFill/>
            <a:miter lim="800000"/>
            <a:headEnd/>
            <a:tailEnd/>
          </a:ln>
        </p:spPr>
      </p:pic>
      <p:sp>
        <p:nvSpPr>
          <p:cNvPr id="6" name="Rectangle 5"/>
          <p:cNvSpPr/>
          <p:nvPr/>
        </p:nvSpPr>
        <p:spPr>
          <a:xfrm>
            <a:off x="381000" y="4724400"/>
            <a:ext cx="8153400" cy="1477328"/>
          </a:xfrm>
          <a:prstGeom prst="rect">
            <a:avLst/>
          </a:prstGeom>
        </p:spPr>
        <p:txBody>
          <a:bodyPr wrap="square">
            <a:spAutoFit/>
          </a:bodyPr>
          <a:lstStyle/>
          <a:p>
            <a:r>
              <a:rPr lang="en-US" dirty="0" smtClean="0"/>
              <a:t>Replacement of coordinated solvent ( eg water). Perhaps the most thoroughly studied replacement reactions of this type is the formation of a complex ion from a hydrated metal ion in solution.</a:t>
            </a: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Definition of complex</a:t>
            </a:r>
            <a:endParaRPr lang="en-US" sz="4000" dirty="0"/>
          </a:p>
        </p:txBody>
      </p:sp>
      <p:sp>
        <p:nvSpPr>
          <p:cNvPr id="3" name="Content Placeholder 2"/>
          <p:cNvSpPr>
            <a:spLocks noGrp="1"/>
          </p:cNvSpPr>
          <p:nvPr>
            <p:ph idx="1"/>
          </p:nvPr>
        </p:nvSpPr>
        <p:spPr/>
        <p:txBody>
          <a:bodyPr/>
          <a:lstStyle/>
          <a:p>
            <a:r>
              <a:rPr lang="en-US" b="1" dirty="0" smtClean="0"/>
              <a:t>complex</a:t>
            </a:r>
            <a:r>
              <a:rPr lang="en-US" dirty="0" smtClean="0"/>
              <a:t>" indicate a compound that consists of a metal atom or ion in the center, surrounded by ligands. i.e. a metal center plus ligands is commonly called a </a:t>
            </a:r>
            <a:r>
              <a:rPr lang="en-US" b="1" dirty="0" smtClean="0"/>
              <a:t>complex</a:t>
            </a:r>
            <a:r>
              <a:rPr lang="en-US" dirty="0" smtClean="0"/>
              <a:t>.</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General Substitution Reactions of Octahedral Complexes</a:t>
            </a:r>
            <a:endParaRPr lang="en-US" sz="40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30</a:t>
            </a:fld>
            <a:endParaRPr lang="en-US"/>
          </a:p>
        </p:txBody>
      </p:sp>
      <p:pic>
        <p:nvPicPr>
          <p:cNvPr id="5" name="Content Placeholder 4" descr="http://www.chem.ox.ac.uk/icl/dermot/mechanism1/lecture2/images/Document12.gif"/>
          <p:cNvPicPr>
            <a:picLocks noGrp="1"/>
          </p:cNvPicPr>
          <p:nvPr>
            <p:ph idx="1"/>
          </p:nvPr>
        </p:nvPicPr>
        <p:blipFill>
          <a:blip r:embed="rId2"/>
          <a:srcRect/>
          <a:stretch>
            <a:fillRect/>
          </a:stretch>
        </p:blipFill>
        <p:spPr bwMode="auto">
          <a:xfrm>
            <a:off x="685800" y="2133600"/>
            <a:ext cx="7315200" cy="2514600"/>
          </a:xfrm>
          <a:prstGeom prst="rect">
            <a:avLst/>
          </a:prstGeom>
          <a:noFill/>
          <a:ln w="9525">
            <a:noFill/>
            <a:miter lim="800000"/>
            <a:headEnd/>
            <a:tailEnd/>
          </a:ln>
        </p:spPr>
      </p:pic>
      <p:sp>
        <p:nvSpPr>
          <p:cNvPr id="6" name="Rectangle 5"/>
          <p:cNvSpPr/>
          <p:nvPr/>
        </p:nvSpPr>
        <p:spPr>
          <a:xfrm>
            <a:off x="381000" y="4724400"/>
            <a:ext cx="8763000" cy="923330"/>
          </a:xfrm>
          <a:prstGeom prst="rect">
            <a:avLst/>
          </a:prstGeom>
        </p:spPr>
        <p:txBody>
          <a:bodyPr wrap="square">
            <a:spAutoFit/>
          </a:bodyPr>
          <a:lstStyle/>
          <a:p>
            <a:r>
              <a:rPr lang="en-US" dirty="0" err="1" smtClean="0"/>
              <a:t>Anation</a:t>
            </a:r>
            <a:r>
              <a:rPr lang="en-US" dirty="0" smtClean="0"/>
              <a:t>: When the entering group is an ion the reaction is called </a:t>
            </a:r>
            <a:r>
              <a:rPr lang="en-US" dirty="0" err="1" smtClean="0"/>
              <a:t>anation</a:t>
            </a:r>
            <a:endParaRPr lang="en-US" dirty="0" smtClean="0"/>
          </a:p>
          <a:p>
            <a:endParaRPr lang="en-US" dirty="0" smtClean="0"/>
          </a:p>
          <a:p>
            <a:r>
              <a:rPr lang="en-US" dirty="0" smtClean="0"/>
              <a:t>.</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1143000"/>
          </a:xfrm>
        </p:spPr>
        <p:txBody>
          <a:bodyPr>
            <a:noAutofit/>
          </a:bodyPr>
          <a:lstStyle/>
          <a:p>
            <a:r>
              <a:rPr lang="en-US" sz="4000" b="1" dirty="0" smtClean="0"/>
              <a:t>General Substitution Reactions of Octahedral Complexes</a:t>
            </a:r>
            <a:endParaRPr lang="en-US" sz="40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31</a:t>
            </a:fld>
            <a:endParaRPr lang="en-US"/>
          </a:p>
        </p:txBody>
      </p:sp>
      <p:pic>
        <p:nvPicPr>
          <p:cNvPr id="5" name="Content Placeholder 4" descr="http://www.chem.ox.ac.uk/icl/dermot/mechanism1/lecture2/images/Document13.gif"/>
          <p:cNvPicPr>
            <a:picLocks noGrp="1"/>
          </p:cNvPicPr>
          <p:nvPr>
            <p:ph idx="1"/>
          </p:nvPr>
        </p:nvPicPr>
        <p:blipFill>
          <a:blip r:embed="rId2"/>
          <a:srcRect/>
          <a:stretch>
            <a:fillRect/>
          </a:stretch>
        </p:blipFill>
        <p:spPr bwMode="auto">
          <a:xfrm>
            <a:off x="533400" y="1752600"/>
            <a:ext cx="7848600" cy="2324894"/>
          </a:xfrm>
          <a:prstGeom prst="rect">
            <a:avLst/>
          </a:prstGeom>
          <a:noFill/>
          <a:ln w="9525">
            <a:noFill/>
            <a:miter lim="800000"/>
            <a:headEnd/>
            <a:tailEnd/>
          </a:ln>
        </p:spPr>
      </p:pic>
      <p:sp>
        <p:nvSpPr>
          <p:cNvPr id="6" name="Rectangle 5"/>
          <p:cNvSpPr/>
          <p:nvPr/>
        </p:nvSpPr>
        <p:spPr>
          <a:xfrm>
            <a:off x="381000" y="4419600"/>
            <a:ext cx="8229600" cy="1477328"/>
          </a:xfrm>
          <a:prstGeom prst="rect">
            <a:avLst/>
          </a:prstGeom>
        </p:spPr>
        <p:txBody>
          <a:bodyPr wrap="square">
            <a:spAutoFit/>
          </a:bodyPr>
          <a:lstStyle/>
          <a:p>
            <a:r>
              <a:rPr lang="en-US" dirty="0" err="1" smtClean="0"/>
              <a:t>Solvolysis</a:t>
            </a:r>
            <a:r>
              <a:rPr lang="en-US" dirty="0" smtClean="0"/>
              <a:t>. Since the majority of such reactions have been carried out in aqueous solution, hydrolysis is a more appropriate term. Hydrolysis reactions have been done under acidic or basic conditions</a:t>
            </a:r>
          </a:p>
          <a:p>
            <a:endParaRPr lang="en-US" dirty="0" smtClean="0"/>
          </a:p>
          <a:p>
            <a:r>
              <a:rPr lang="en-US" dirty="0" smtClean="0"/>
              <a:t>.</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Autofit/>
          </a:bodyPr>
          <a:lstStyle/>
          <a:p>
            <a:r>
              <a:rPr lang="en-US" sz="4000" b="1" dirty="0" smtClean="0"/>
              <a:t>Substitution Reactions of Octahedral Complexes: Mechanisms</a:t>
            </a:r>
            <a:endParaRPr lang="en-US" sz="4000" dirty="0"/>
          </a:p>
        </p:txBody>
      </p:sp>
      <p:graphicFrame>
        <p:nvGraphicFramePr>
          <p:cNvPr id="5" name="Content Placeholder 4"/>
          <p:cNvGraphicFramePr>
            <a:graphicFrameLocks noGrp="1"/>
          </p:cNvGraphicFramePr>
          <p:nvPr>
            <p:ph idx="1"/>
          </p:nvPr>
        </p:nvGraphicFramePr>
        <p:xfrm>
          <a:off x="381000" y="1447800"/>
          <a:ext cx="8305800" cy="5056767"/>
        </p:xfrm>
        <a:graphic>
          <a:graphicData uri="http://schemas.openxmlformats.org/drawingml/2006/table">
            <a:tbl>
              <a:tblPr firstRow="1" bandRow="1">
                <a:tableStyleId>{8799B23B-EC83-4686-B30A-512413B5E67A}</a:tableStyleId>
              </a:tblPr>
              <a:tblGrid>
                <a:gridCol w="2768600"/>
                <a:gridCol w="2768600"/>
                <a:gridCol w="2768600"/>
              </a:tblGrid>
              <a:tr h="886833">
                <a:tc gridSpan="3">
                  <a:txBody>
                    <a:bodyPr/>
                    <a:lstStyle/>
                    <a:p>
                      <a:r>
                        <a:rPr lang="en-US" sz="3200" dirty="0" smtClean="0"/>
                        <a:t>Classification of Substitution Mechanisms</a:t>
                      </a:r>
                      <a:endParaRPr lang="en-US" sz="3200" dirty="0"/>
                    </a:p>
                  </a:txBody>
                  <a:tcPr/>
                </a:tc>
                <a:tc hMerge="1">
                  <a:txBody>
                    <a:bodyPr/>
                    <a:lstStyle/>
                    <a:p>
                      <a:endParaRPr lang="en-US" dirty="0"/>
                    </a:p>
                  </a:txBody>
                  <a:tcPr/>
                </a:tc>
                <a:tc hMerge="1">
                  <a:txBody>
                    <a:bodyPr/>
                    <a:lstStyle/>
                    <a:p>
                      <a:endParaRPr lang="en-US" dirty="0"/>
                    </a:p>
                  </a:txBody>
                  <a:tcPr/>
                </a:tc>
              </a:tr>
              <a:tr h="1338831">
                <a:tc>
                  <a:txBody>
                    <a:bodyPr/>
                    <a:lstStyle/>
                    <a:p>
                      <a:r>
                        <a:rPr lang="en-US" dirty="0" smtClean="0"/>
                        <a:t>Intimate Mechanism</a:t>
                      </a:r>
                      <a:endParaRPr lang="en-US" dirty="0"/>
                    </a:p>
                  </a:txBody>
                  <a:tcPr/>
                </a:tc>
                <a:tc>
                  <a:txBody>
                    <a:bodyPr/>
                    <a:lstStyle/>
                    <a:p>
                      <a:r>
                        <a:rPr lang="en-US" dirty="0" smtClean="0"/>
                        <a:t>Dissociative</a:t>
                      </a:r>
                    </a:p>
                    <a:p>
                      <a:r>
                        <a:rPr lang="en-US" dirty="0" smtClean="0"/>
                        <a:t>5-Coordionate Transition State for Octahedral Reactant</a:t>
                      </a:r>
                      <a:endParaRPr lang="en-US" dirty="0"/>
                    </a:p>
                  </a:txBody>
                  <a:tcPr/>
                </a:tc>
                <a:tc>
                  <a:txBody>
                    <a:bodyPr/>
                    <a:lstStyle/>
                    <a:p>
                      <a:r>
                        <a:rPr lang="en-US" dirty="0" smtClean="0"/>
                        <a:t>Associative</a:t>
                      </a:r>
                    </a:p>
                    <a:p>
                      <a:r>
                        <a:rPr lang="en-US" dirty="0" smtClean="0"/>
                        <a:t>7-Coordinate Transition State for Octahedral Reactant</a:t>
                      </a:r>
                      <a:endParaRPr lang="en-US" dirty="0"/>
                    </a:p>
                  </a:txBody>
                  <a:tcPr/>
                </a:tc>
              </a:tr>
              <a:tr h="1029870">
                <a:tc>
                  <a:txBody>
                    <a:bodyPr/>
                    <a:lstStyle/>
                    <a:p>
                      <a:r>
                        <a:rPr lang="en-US" dirty="0" smtClean="0"/>
                        <a:t>Dissociative activation</a:t>
                      </a:r>
                    </a:p>
                    <a:p>
                      <a:endParaRPr lang="en-US" dirty="0" smtClean="0"/>
                    </a:p>
                    <a:p>
                      <a:r>
                        <a:rPr lang="en-US" dirty="0" smtClean="0"/>
                        <a:t>Associative</a:t>
                      </a:r>
                      <a:r>
                        <a:rPr lang="en-US" baseline="0" dirty="0" smtClean="0"/>
                        <a:t> activation</a:t>
                      </a:r>
                      <a:endParaRPr lang="en-US" dirty="0"/>
                    </a:p>
                  </a:txBody>
                  <a:tcPr/>
                </a:tc>
                <a:tc>
                  <a:txBody>
                    <a:bodyPr/>
                    <a:lstStyle/>
                    <a:p>
                      <a:r>
                        <a:rPr lang="en-US" dirty="0" smtClean="0"/>
                        <a:t>D                             Id</a:t>
                      </a:r>
                    </a:p>
                    <a:p>
                      <a:r>
                        <a:rPr lang="en-US" dirty="0" smtClean="0"/>
                        <a:t>                                </a:t>
                      </a:r>
                      <a:r>
                        <a:rPr lang="en-US" dirty="0" err="1" smtClean="0"/>
                        <a:t>Ia</a:t>
                      </a:r>
                      <a:endParaRPr lang="en-US" dirty="0"/>
                    </a:p>
                  </a:txBody>
                  <a:tcPr/>
                </a:tc>
                <a:tc>
                  <a:txBody>
                    <a:bodyPr/>
                    <a:lstStyle/>
                    <a:p>
                      <a:r>
                        <a:rPr lang="en-US" dirty="0" smtClean="0"/>
                        <a:t>A</a:t>
                      </a:r>
                      <a:endParaRPr lang="en-US" dirty="0"/>
                    </a:p>
                  </a:txBody>
                  <a:tcPr/>
                </a:tc>
              </a:tr>
              <a:tr h="886833">
                <a:tc gridSpan="3">
                  <a:txBody>
                    <a:bodyPr/>
                    <a:lstStyle/>
                    <a:p>
                      <a:r>
                        <a:rPr lang="en-US" dirty="0" smtClean="0"/>
                        <a:t>Alternative Labels</a:t>
                      </a:r>
                      <a:endParaRPr lang="en-US" dirty="0"/>
                    </a:p>
                  </a:txBody>
                  <a:tcPr/>
                </a:tc>
                <a:tc hMerge="1">
                  <a:txBody>
                    <a:bodyPr/>
                    <a:lstStyle/>
                    <a:p>
                      <a:endParaRPr lang="en-US" dirty="0"/>
                    </a:p>
                  </a:txBody>
                  <a:tcPr/>
                </a:tc>
                <a:tc hMerge="1">
                  <a:txBody>
                    <a:bodyPr/>
                    <a:lstStyle/>
                    <a:p>
                      <a:endParaRPr lang="en-US" dirty="0"/>
                    </a:p>
                  </a:txBody>
                  <a:tcPr/>
                </a:tc>
              </a:tr>
              <a:tr h="886833">
                <a:tc>
                  <a:txBody>
                    <a:bodyPr/>
                    <a:lstStyle/>
                    <a:p>
                      <a:r>
                        <a:rPr lang="en-US" dirty="0" smtClean="0"/>
                        <a:t>SN1 </a:t>
                      </a:r>
                      <a:r>
                        <a:rPr lang="en-US" dirty="0" err="1" smtClean="0"/>
                        <a:t>lim</a:t>
                      </a:r>
                      <a:r>
                        <a:rPr lang="en-US" dirty="0" smtClean="0"/>
                        <a:t> (Limiting first-order nucleophilic substitution)</a:t>
                      </a:r>
                      <a:endParaRPr lang="en-US" dirty="0"/>
                    </a:p>
                  </a:txBody>
                  <a:tcPr/>
                </a:tc>
                <a:tc>
                  <a:txBody>
                    <a:bodyPr/>
                    <a:lstStyle/>
                    <a:p>
                      <a:endParaRPr lang="en-US" dirty="0"/>
                    </a:p>
                  </a:txBody>
                  <a:tcPr/>
                </a:tc>
                <a:tc>
                  <a:txBody>
                    <a:bodyPr/>
                    <a:lstStyle/>
                    <a:p>
                      <a:r>
                        <a:rPr lang="en-US" dirty="0" smtClean="0"/>
                        <a:t>SN2 Lim (Limiting second-order</a:t>
                      </a:r>
                      <a:r>
                        <a:rPr lang="en-US" baseline="0" dirty="0" smtClean="0"/>
                        <a:t> nucleophilic substitution)</a:t>
                      </a:r>
                      <a:endParaRPr lang="en-US" dirty="0"/>
                    </a:p>
                  </a:txBody>
                  <a:tcPr/>
                </a:tc>
              </a:tr>
            </a:tbl>
          </a:graphicData>
        </a:graphic>
      </p:graphicFrame>
      <p:sp>
        <p:nvSpPr>
          <p:cNvPr id="4" name="Slide Number Placeholder 3"/>
          <p:cNvSpPr>
            <a:spLocks noGrp="1"/>
          </p:cNvSpPr>
          <p:nvPr>
            <p:ph type="sldNum" sz="quarter" idx="12"/>
          </p:nvPr>
        </p:nvSpPr>
        <p:spPr/>
        <p:txBody>
          <a:bodyPr/>
          <a:lstStyle/>
          <a:p>
            <a:fld id="{C8A017B1-AA8B-4117-9407-C3AD51B84228}"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Autofit/>
          </a:bodyPr>
          <a:lstStyle/>
          <a:p>
            <a:r>
              <a:rPr lang="en-US" sz="4000" b="1" dirty="0" smtClean="0"/>
              <a:t>Substitution Reactions of Octahedral Complexes: Mechanisms Kinetics</a:t>
            </a:r>
            <a:endParaRPr lang="en-US" sz="4000" dirty="0"/>
          </a:p>
        </p:txBody>
      </p:sp>
      <p:sp>
        <p:nvSpPr>
          <p:cNvPr id="3" name="Content Placeholder 2"/>
          <p:cNvSpPr>
            <a:spLocks noGrp="1"/>
          </p:cNvSpPr>
          <p:nvPr>
            <p:ph idx="1"/>
          </p:nvPr>
        </p:nvSpPr>
        <p:spPr>
          <a:xfrm>
            <a:off x="304800" y="1219200"/>
            <a:ext cx="8382000" cy="5105400"/>
          </a:xfrm>
        </p:spPr>
        <p:txBody>
          <a:bodyPr>
            <a:normAutofit fontScale="92500"/>
          </a:bodyPr>
          <a:lstStyle/>
          <a:p>
            <a:r>
              <a:rPr lang="en-US" dirty="0" smtClean="0"/>
              <a:t>We can therefore say from the above table that:-</a:t>
            </a:r>
          </a:p>
          <a:p>
            <a:r>
              <a:rPr lang="en-US" dirty="0" smtClean="0"/>
              <a:t>If we determine the rate law for the reaction if it depends on only [ML5X] then it is dissociative.</a:t>
            </a:r>
          </a:p>
          <a:p>
            <a:r>
              <a:rPr lang="en-US" dirty="0" smtClean="0"/>
              <a:t> If   it does depend on [ML5X] and [Y] then it is associative.</a:t>
            </a:r>
          </a:p>
          <a:p>
            <a:r>
              <a:rPr lang="en-US" dirty="0" smtClean="0"/>
              <a:t> BUT - coordination chemistry kinetics are not quite so simple</a:t>
            </a:r>
          </a:p>
          <a:p>
            <a:endParaRPr lang="en-US" dirty="0" smtClean="0"/>
          </a:p>
          <a:p>
            <a:r>
              <a:rPr lang="en-US" dirty="0" smtClean="0"/>
              <a:t> The actual mechanisms may be more complicated than those differentiated between A and D</a:t>
            </a:r>
          </a:p>
          <a:p>
            <a:endParaRPr lang="en-US" dirty="0" smtClean="0"/>
          </a:p>
          <a:p>
            <a:r>
              <a:rPr lang="en-US" dirty="0" smtClean="0"/>
              <a:t>Experimental conditions may “mask” the dependence of a rate on the concentration of the incoming </a:t>
            </a:r>
            <a:r>
              <a:rPr lang="en-US" dirty="0" err="1" smtClean="0"/>
              <a:t>ligand</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Autofit/>
          </a:bodyPr>
          <a:lstStyle/>
          <a:p>
            <a:r>
              <a:rPr lang="en-US" sz="4000" b="1" dirty="0" smtClean="0"/>
              <a:t>Substitution Reactions of Octahedral Complexes: Mechanisms Kinetics</a:t>
            </a:r>
            <a:endParaRPr lang="en-US" sz="4000" dirty="0"/>
          </a:p>
        </p:txBody>
      </p:sp>
      <p:sp>
        <p:nvSpPr>
          <p:cNvPr id="3" name="Content Placeholder 2"/>
          <p:cNvSpPr>
            <a:spLocks noGrp="1"/>
          </p:cNvSpPr>
          <p:nvPr>
            <p:ph idx="1"/>
          </p:nvPr>
        </p:nvSpPr>
        <p:spPr>
          <a:xfrm>
            <a:off x="304800" y="1295400"/>
            <a:ext cx="8382000" cy="5029200"/>
          </a:xfrm>
        </p:spPr>
        <p:txBody>
          <a:bodyPr>
            <a:normAutofit/>
          </a:bodyPr>
          <a:lstStyle/>
          <a:p>
            <a:r>
              <a:rPr lang="en-US" dirty="0" smtClean="0"/>
              <a:t>For an Associative Mechanism – we have seen that: Rate determining step (slow step) is the collision between the original complex ML5X and the incoming </a:t>
            </a:r>
            <a:r>
              <a:rPr lang="en-US" dirty="0" err="1" smtClean="0"/>
              <a:t>ligand</a:t>
            </a:r>
            <a:r>
              <a:rPr lang="en-US" dirty="0" smtClean="0"/>
              <a:t> Y to produce a 7 coordinate intermediate ML5XY. </a:t>
            </a:r>
          </a:p>
          <a:p>
            <a:r>
              <a:rPr lang="en-US" dirty="0" smtClean="0"/>
              <a:t> The second faster step is dissociation of the X </a:t>
            </a:r>
            <a:r>
              <a:rPr lang="en-US" dirty="0" err="1" smtClean="0"/>
              <a:t>ligand</a:t>
            </a:r>
            <a:r>
              <a:rPr lang="en-US" dirty="0" smtClean="0"/>
              <a:t> to produce the desired product. </a:t>
            </a:r>
          </a:p>
          <a:p>
            <a:r>
              <a:rPr lang="en-US" dirty="0" smtClean="0"/>
              <a:t>The associative mechanism predicts that the rate of reaction depends on the concentration of  ML5X and Y.</a:t>
            </a:r>
          </a:p>
          <a:p>
            <a:endParaRPr lang="en-US" dirty="0" smtClean="0"/>
          </a:p>
          <a:p>
            <a:r>
              <a:rPr lang="en-US" sz="3200" b="1" dirty="0" smtClean="0"/>
              <a:t>Rate = k1[ML5X][Y]</a:t>
            </a:r>
            <a:endParaRPr lang="en-US" sz="3200" b="1"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Autofit/>
          </a:bodyPr>
          <a:lstStyle/>
          <a:p>
            <a:r>
              <a:rPr lang="en-US" sz="4000" b="1" dirty="0" smtClean="0"/>
              <a:t>Substitution Reactions of Octahedral Complexes: Mechanisms Kinetics</a:t>
            </a:r>
            <a:endParaRPr lang="en-US" sz="4000" dirty="0"/>
          </a:p>
        </p:txBody>
      </p:sp>
      <p:sp>
        <p:nvSpPr>
          <p:cNvPr id="3" name="Content Placeholder 2"/>
          <p:cNvSpPr>
            <a:spLocks noGrp="1"/>
          </p:cNvSpPr>
          <p:nvPr>
            <p:ph idx="1"/>
          </p:nvPr>
        </p:nvSpPr>
        <p:spPr>
          <a:xfrm>
            <a:off x="381000" y="1371600"/>
            <a:ext cx="8305800" cy="4953000"/>
          </a:xfrm>
        </p:spPr>
        <p:txBody>
          <a:bodyPr>
            <a:normAutofit lnSpcReduction="10000"/>
          </a:bodyPr>
          <a:lstStyle/>
          <a:p>
            <a:r>
              <a:rPr lang="en-US" dirty="0" smtClean="0"/>
              <a:t>But note that the above is not strictly the case when Y is H2O. The concentration of water is so large that it is essentially a constant, we cannot dilute water! </a:t>
            </a:r>
          </a:p>
          <a:p>
            <a:endParaRPr lang="en-US" dirty="0" smtClean="0"/>
          </a:p>
          <a:p>
            <a:r>
              <a:rPr lang="en-US" sz="3200" b="1" dirty="0" smtClean="0"/>
              <a:t>Hence Rate = k1[ML5X]</a:t>
            </a:r>
          </a:p>
          <a:p>
            <a:endParaRPr lang="en-US" dirty="0" smtClean="0"/>
          </a:p>
          <a:p>
            <a:r>
              <a:rPr lang="en-US" dirty="0" smtClean="0"/>
              <a:t>Therefore here we can see that the experimental conditions  “mask” the dependence of a rate on the concentration of the incoming </a:t>
            </a:r>
            <a:r>
              <a:rPr lang="en-US" dirty="0" err="1" smtClean="0"/>
              <a:t>ligand</a:t>
            </a:r>
            <a:r>
              <a:rPr lang="en-US" dirty="0" smtClean="0"/>
              <a:t>.</a:t>
            </a:r>
          </a:p>
          <a:p>
            <a:r>
              <a:rPr lang="en-US" dirty="0" smtClean="0"/>
              <a:t>Now we are unable to distinguish between the associative and dissociative mechanism from the reaction kinetics</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4000" b="1" dirty="0" smtClean="0"/>
              <a:t>Substitution Reactions of Octahedral Complexes: Mechanisms Kinetics</a:t>
            </a:r>
            <a:endParaRPr lang="en-US" sz="4000" dirty="0"/>
          </a:p>
        </p:txBody>
      </p:sp>
      <p:sp>
        <p:nvSpPr>
          <p:cNvPr id="3" name="Content Placeholder 2"/>
          <p:cNvSpPr>
            <a:spLocks noGrp="1"/>
          </p:cNvSpPr>
          <p:nvPr>
            <p:ph idx="1"/>
          </p:nvPr>
        </p:nvSpPr>
        <p:spPr>
          <a:xfrm>
            <a:off x="304800" y="1371600"/>
            <a:ext cx="8382000" cy="4953000"/>
          </a:xfrm>
        </p:spPr>
        <p:txBody>
          <a:bodyPr>
            <a:normAutofit/>
          </a:bodyPr>
          <a:lstStyle/>
          <a:p>
            <a:pPr algn="just"/>
            <a:r>
              <a:rPr lang="en-US" dirty="0" smtClean="0"/>
              <a:t> The Interchange Mechanism (I) As Y begins to bond X begins to leave. i.e. the bond making to Y and bond breaking to X occur simultaneously (organic SN2)</a:t>
            </a:r>
          </a:p>
          <a:p>
            <a:pPr algn="just"/>
            <a:endParaRPr lang="en-US" dirty="0" smtClean="0"/>
          </a:p>
          <a:p>
            <a:pPr algn="just"/>
            <a:r>
              <a:rPr lang="en-US" dirty="0" smtClean="0"/>
              <a:t>Although we speak generally about associative and </a:t>
            </a:r>
            <a:r>
              <a:rPr lang="en-US" dirty="0" err="1" smtClean="0"/>
              <a:t>disassociative</a:t>
            </a:r>
            <a:r>
              <a:rPr lang="en-US" dirty="0" smtClean="0"/>
              <a:t> reaction mechanisms, the terms A and D are reserved for situations where 7 and 5 coordinate intermediates have actually been isolated and positively identified. If no intermediates have been isolated or identified the designations Id and </a:t>
            </a:r>
            <a:r>
              <a:rPr lang="en-US" dirty="0" err="1" smtClean="0"/>
              <a:t>Ia</a:t>
            </a:r>
            <a:r>
              <a:rPr lang="en-US" dirty="0" smtClean="0"/>
              <a:t> are more appropriate</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Autofit/>
          </a:bodyPr>
          <a:lstStyle/>
          <a:p>
            <a:r>
              <a:rPr lang="en-US" sz="4000" b="1" dirty="0" smtClean="0"/>
              <a:t>Substitution Reactions of Octahedral Complexes: Mechanisms Kinetics</a:t>
            </a:r>
            <a:endParaRPr lang="en-US" sz="4000" dirty="0"/>
          </a:p>
        </p:txBody>
      </p:sp>
      <p:sp>
        <p:nvSpPr>
          <p:cNvPr id="3" name="Content Placeholder 2"/>
          <p:cNvSpPr>
            <a:spLocks noGrp="1"/>
          </p:cNvSpPr>
          <p:nvPr>
            <p:ph idx="1"/>
          </p:nvPr>
        </p:nvSpPr>
        <p:spPr>
          <a:xfrm>
            <a:off x="304800" y="1219200"/>
            <a:ext cx="8382000" cy="5105400"/>
          </a:xfrm>
        </p:spPr>
        <p:txBody>
          <a:bodyPr>
            <a:normAutofit fontScale="92500"/>
          </a:bodyPr>
          <a:lstStyle/>
          <a:p>
            <a:r>
              <a:rPr lang="en-US" dirty="0" smtClean="0"/>
              <a:t>Now consider the possible reaction mechanisms of substitution in octahedral complexes from the point view of </a:t>
            </a:r>
            <a:r>
              <a:rPr lang="en-US" dirty="0" err="1" smtClean="0"/>
              <a:t>ligand</a:t>
            </a:r>
            <a:r>
              <a:rPr lang="en-US" dirty="0" smtClean="0"/>
              <a:t> field theory (Molecular Orbital Method) using the model proposed by Jorgensen et al with angular parameters</a:t>
            </a:r>
          </a:p>
          <a:p>
            <a:endParaRPr lang="en-US" dirty="0" smtClean="0"/>
          </a:p>
          <a:p>
            <a:r>
              <a:rPr lang="en-US" dirty="0" smtClean="0"/>
              <a:t>First the reaction can be an SN1 or an SN2 mechanisms</a:t>
            </a:r>
          </a:p>
          <a:p>
            <a:r>
              <a:rPr lang="en-US" dirty="0" smtClean="0"/>
              <a:t>In SN1 the activated complex has the composition ML5 and the rate </a:t>
            </a:r>
            <a:r>
              <a:rPr lang="en-US" dirty="0" err="1" smtClean="0"/>
              <a:t>determing</a:t>
            </a:r>
            <a:r>
              <a:rPr lang="en-US" dirty="0" smtClean="0"/>
              <a:t> step is determined by the equation</a:t>
            </a:r>
          </a:p>
          <a:p>
            <a:r>
              <a:rPr lang="en-US" dirty="0" smtClean="0"/>
              <a:t>ML6 = ML5 +L</a:t>
            </a:r>
          </a:p>
          <a:p>
            <a:r>
              <a:rPr lang="en-US" dirty="0" smtClean="0"/>
              <a:t>After this the new </a:t>
            </a:r>
            <a:r>
              <a:rPr lang="en-US" dirty="0" err="1" smtClean="0"/>
              <a:t>ligand</a:t>
            </a:r>
            <a:r>
              <a:rPr lang="en-US" dirty="0" smtClean="0"/>
              <a:t> then rapidly adds to the activated complex to form the desired product</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b="1" dirty="0" smtClean="0"/>
              <a:t>Substitution Reactions of Octahedral Complexes: Mechanisms Kinetics</a:t>
            </a:r>
            <a:endParaRPr lang="en-US" sz="3600" dirty="0"/>
          </a:p>
        </p:txBody>
      </p:sp>
      <p:sp>
        <p:nvSpPr>
          <p:cNvPr id="3" name="Content Placeholder 2"/>
          <p:cNvSpPr>
            <a:spLocks noGrp="1"/>
          </p:cNvSpPr>
          <p:nvPr>
            <p:ph idx="1"/>
          </p:nvPr>
        </p:nvSpPr>
        <p:spPr>
          <a:xfrm>
            <a:off x="381000" y="1447800"/>
            <a:ext cx="8305800" cy="5410200"/>
          </a:xfrm>
        </p:spPr>
        <p:txBody>
          <a:bodyPr>
            <a:normAutofit lnSpcReduction="10000"/>
          </a:bodyPr>
          <a:lstStyle/>
          <a:p>
            <a:r>
              <a:rPr lang="en-US" dirty="0" smtClean="0"/>
              <a:t>The kinetics for the above reaction can be written as </a:t>
            </a:r>
          </a:p>
          <a:p>
            <a:endParaRPr lang="en-US" dirty="0" smtClean="0"/>
          </a:p>
          <a:p>
            <a:pPr lvl="6"/>
            <a:r>
              <a:rPr lang="en-US" dirty="0" smtClean="0"/>
              <a:t>-L</a:t>
            </a:r>
            <a:r>
              <a:rPr lang="en-US" baseline="30000" dirty="0" smtClean="0"/>
              <a:t>d			</a:t>
            </a:r>
            <a:r>
              <a:rPr lang="en-US" dirty="0" smtClean="0"/>
              <a:t>L</a:t>
            </a:r>
            <a:r>
              <a:rPr lang="en-US" baseline="30000" dirty="0" smtClean="0"/>
              <a:t>i</a:t>
            </a:r>
          </a:p>
          <a:p>
            <a:r>
              <a:rPr lang="en-US" dirty="0" err="1" smtClean="0"/>
              <a:t>LnM</a:t>
            </a:r>
            <a:r>
              <a:rPr lang="en-US" dirty="0" smtClean="0"/>
              <a:t>-L</a:t>
            </a:r>
            <a:r>
              <a:rPr lang="en-US" baseline="30000" dirty="0" smtClean="0"/>
              <a:t>d</a:t>
            </a:r>
            <a:r>
              <a:rPr lang="en-US" dirty="0" smtClean="0"/>
              <a:t> ------------- </a:t>
            </a:r>
            <a:r>
              <a:rPr lang="en-US" dirty="0" err="1" smtClean="0"/>
              <a:t>LnM</a:t>
            </a:r>
            <a:r>
              <a:rPr lang="en-US" dirty="0" smtClean="0"/>
              <a:t>- ------------</a:t>
            </a:r>
            <a:r>
              <a:rPr lang="en-US" dirty="0" err="1" smtClean="0"/>
              <a:t>LnM</a:t>
            </a:r>
            <a:r>
              <a:rPr lang="en-US" dirty="0" smtClean="0"/>
              <a:t>-L</a:t>
            </a:r>
            <a:r>
              <a:rPr lang="en-US" baseline="30000" dirty="0" smtClean="0"/>
              <a:t>i</a:t>
            </a:r>
          </a:p>
          <a:p>
            <a:pPr lvl="6"/>
            <a:r>
              <a:rPr lang="en-US" dirty="0" smtClean="0"/>
              <a:t>K</a:t>
            </a:r>
            <a:r>
              <a:rPr lang="en-US" baseline="-25000" dirty="0" smtClean="0"/>
              <a:t>1			</a:t>
            </a:r>
            <a:r>
              <a:rPr lang="en-US" dirty="0" smtClean="0"/>
              <a:t>K</a:t>
            </a:r>
            <a:r>
              <a:rPr lang="en-US" baseline="-25000" dirty="0" smtClean="0"/>
              <a:t>2</a:t>
            </a:r>
          </a:p>
          <a:p>
            <a:pPr lvl="6"/>
            <a:endParaRPr lang="en-US" baseline="-25000" dirty="0" smtClean="0"/>
          </a:p>
          <a:p>
            <a:pPr lvl="6"/>
            <a:endParaRPr lang="en-US" baseline="-25000" dirty="0" smtClean="0"/>
          </a:p>
          <a:p>
            <a:pPr lvl="6"/>
            <a:endParaRPr lang="en-US" baseline="-25000" dirty="0" smtClean="0"/>
          </a:p>
          <a:p>
            <a:pPr lvl="6">
              <a:buNone/>
            </a:pPr>
            <a:r>
              <a:rPr lang="en-US" sz="1800" dirty="0" smtClean="0"/>
              <a:t>The  rate limiting step is K</a:t>
            </a:r>
            <a:r>
              <a:rPr lang="en-US" sz="1800" baseline="-25000" dirty="0" smtClean="0"/>
              <a:t>1</a:t>
            </a:r>
          </a:p>
          <a:p>
            <a:pPr lvl="6">
              <a:buNone/>
            </a:pPr>
            <a:endParaRPr lang="en-US" sz="1800" dirty="0" smtClean="0"/>
          </a:p>
          <a:p>
            <a:pPr lvl="6">
              <a:buNone/>
            </a:pPr>
            <a:endParaRPr lang="en-US" sz="1800" dirty="0" smtClean="0"/>
          </a:p>
          <a:p>
            <a:pPr lvl="6">
              <a:buNone/>
            </a:pPr>
            <a:r>
              <a:rPr lang="en-US" sz="1800" dirty="0" smtClean="0"/>
              <a:t>Since </a:t>
            </a:r>
            <a:r>
              <a:rPr lang="en-US" sz="1800" i="1" dirty="0" smtClean="0"/>
              <a:t>k</a:t>
            </a:r>
            <a:r>
              <a:rPr lang="en-US" sz="1800" dirty="0" smtClean="0"/>
              <a:t>1 is rate limiting, k2 is assumed to be much larger than </a:t>
            </a:r>
            <a:r>
              <a:rPr lang="en-US" sz="1800" i="1" dirty="0" smtClean="0"/>
              <a:t>k</a:t>
            </a:r>
            <a:r>
              <a:rPr lang="en-US" sz="1800" dirty="0" smtClean="0"/>
              <a:t>1</a:t>
            </a:r>
          </a:p>
          <a:p>
            <a:pPr lvl="6">
              <a:buNone/>
            </a:pPr>
            <a:endParaRPr lang="en-US" sz="1800" dirty="0" smtClean="0"/>
          </a:p>
          <a:p>
            <a:pPr lvl="6">
              <a:buNone/>
            </a:pPr>
            <a:r>
              <a:rPr lang="en-US" sz="1800" dirty="0" smtClean="0"/>
              <a:t>When we solve for all the intermediate and simplify our equation we will end up with  Rate = K</a:t>
            </a:r>
            <a:r>
              <a:rPr lang="en-US" sz="1800" baseline="-25000" dirty="0" smtClean="0"/>
              <a:t>1</a:t>
            </a:r>
            <a:r>
              <a:rPr lang="en-US" sz="1800" dirty="0" smtClean="0"/>
              <a:t> [L</a:t>
            </a:r>
            <a:r>
              <a:rPr lang="en-US" sz="1800" baseline="-25000" dirty="0" smtClean="0"/>
              <a:t>n</a:t>
            </a:r>
            <a:r>
              <a:rPr lang="en-US" sz="1800" dirty="0" smtClean="0"/>
              <a:t>M-Ld]</a:t>
            </a:r>
          </a:p>
          <a:p>
            <a:pPr lvl="6">
              <a:buNone/>
            </a:pPr>
            <a:r>
              <a:rPr lang="en-US" sz="1800" dirty="0" smtClean="0"/>
              <a:t>Unlike the associative rate law, this rate does not depend on the concentration of incoming </a:t>
            </a:r>
            <a:r>
              <a:rPr lang="en-US" sz="1800" dirty="0" err="1" smtClean="0"/>
              <a:t>ligand</a:t>
            </a:r>
            <a:endParaRPr lang="en-US" sz="1800" dirty="0" smtClean="0"/>
          </a:p>
        </p:txBody>
      </p:sp>
      <p:sp>
        <p:nvSpPr>
          <p:cNvPr id="4" name="Slide Number Placeholder 3"/>
          <p:cNvSpPr>
            <a:spLocks noGrp="1"/>
          </p:cNvSpPr>
          <p:nvPr>
            <p:ph type="sldNum" sz="quarter" idx="12"/>
          </p:nvPr>
        </p:nvSpPr>
        <p:spPr/>
        <p:txBody>
          <a:bodyPr/>
          <a:lstStyle/>
          <a:p>
            <a:fld id="{C8A017B1-AA8B-4117-9407-C3AD51B84228}"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normAutofit/>
          </a:bodyPr>
          <a:lstStyle/>
          <a:p>
            <a:r>
              <a:rPr lang="en-US" dirty="0" smtClean="0"/>
              <a:t>Experimental Conditions</a:t>
            </a:r>
            <a:endParaRPr lang="en-US" dirty="0"/>
          </a:p>
        </p:txBody>
      </p:sp>
      <p:sp>
        <p:nvSpPr>
          <p:cNvPr id="3" name="Content Placeholder 2"/>
          <p:cNvSpPr>
            <a:spLocks noGrp="1"/>
          </p:cNvSpPr>
          <p:nvPr>
            <p:ph idx="1"/>
          </p:nvPr>
        </p:nvSpPr>
        <p:spPr>
          <a:xfrm>
            <a:off x="0" y="1219200"/>
            <a:ext cx="8686800" cy="5105400"/>
          </a:xfrm>
        </p:spPr>
        <p:txBody>
          <a:bodyPr>
            <a:normAutofit fontScale="92500"/>
          </a:bodyPr>
          <a:lstStyle/>
          <a:p>
            <a:r>
              <a:rPr lang="en-US" dirty="0" smtClean="0"/>
              <a:t>There is masking of concentration dependence in aqueous solution.</a:t>
            </a:r>
          </a:p>
          <a:p>
            <a:r>
              <a:rPr lang="en-US" dirty="0" smtClean="0"/>
              <a:t> An dissociative mechanism is first order in the concentration of the complex reactant.</a:t>
            </a:r>
          </a:p>
          <a:p>
            <a:r>
              <a:rPr lang="en-US" dirty="0" smtClean="0"/>
              <a:t>An associative mechanism is first order in both complex reactant and  in the incoming water </a:t>
            </a:r>
            <a:r>
              <a:rPr lang="en-US" dirty="0" err="1" smtClean="0"/>
              <a:t>ligand</a:t>
            </a:r>
            <a:r>
              <a:rPr lang="en-US" dirty="0" smtClean="0"/>
              <a:t>. For example ML5</a:t>
            </a:r>
          </a:p>
          <a:p>
            <a:r>
              <a:rPr lang="en-US" dirty="0" smtClean="0"/>
              <a:t>X + H2O ---------ML5H2O </a:t>
            </a:r>
          </a:p>
          <a:p>
            <a:r>
              <a:rPr lang="en-US" dirty="0" smtClean="0"/>
              <a:t> The concentration of H2O  in aqueous solution is so large it is very nearly constant. So it is combined with k1</a:t>
            </a:r>
          </a:p>
          <a:p>
            <a:r>
              <a:rPr lang="en-US" dirty="0" smtClean="0"/>
              <a:t>and the resulting rate law is  pseudo first order.</a:t>
            </a:r>
          </a:p>
          <a:p>
            <a:r>
              <a:rPr lang="en-US" dirty="0" smtClean="0"/>
              <a:t>The dependence of the associative mechanism on the concentration of  the incoming </a:t>
            </a:r>
            <a:r>
              <a:rPr lang="en-US" dirty="0" err="1" smtClean="0"/>
              <a:t>ligand</a:t>
            </a:r>
            <a:r>
              <a:rPr lang="en-US" dirty="0" smtClean="0"/>
              <a:t> has been masked.</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a:t>
            </a:fld>
            <a:endParaRPr lang="en-US"/>
          </a:p>
        </p:txBody>
      </p:sp>
      <p:pic>
        <p:nvPicPr>
          <p:cNvPr id="1026" name="Picture 2" descr="C:\Users\User\Desktop\download complex.png"/>
          <p:cNvPicPr>
            <a:picLocks noGrp="1" noChangeAspect="1" noChangeArrowheads="1"/>
          </p:cNvPicPr>
          <p:nvPr>
            <p:ph idx="1"/>
          </p:nvPr>
        </p:nvPicPr>
        <p:blipFill>
          <a:blip r:embed="rId2"/>
          <a:srcRect/>
          <a:stretch>
            <a:fillRect/>
          </a:stretch>
        </p:blipFill>
        <p:spPr bwMode="auto">
          <a:xfrm>
            <a:off x="2057400" y="2435259"/>
            <a:ext cx="5029200" cy="3389244"/>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dirty="0" smtClean="0"/>
              <a:t>Experimental Conditions</a:t>
            </a:r>
            <a:endParaRPr lang="en-US" dirty="0"/>
          </a:p>
        </p:txBody>
      </p:sp>
      <p:sp>
        <p:nvSpPr>
          <p:cNvPr id="3" name="Content Placeholder 2"/>
          <p:cNvSpPr>
            <a:spLocks noGrp="1"/>
          </p:cNvSpPr>
          <p:nvPr>
            <p:ph idx="1"/>
          </p:nvPr>
        </p:nvSpPr>
        <p:spPr>
          <a:xfrm>
            <a:off x="304800" y="1524000"/>
            <a:ext cx="8839200" cy="5334000"/>
          </a:xfrm>
        </p:spPr>
        <p:txBody>
          <a:bodyPr>
            <a:normAutofit fontScale="92500" lnSpcReduction="20000"/>
          </a:bodyPr>
          <a:lstStyle/>
          <a:p>
            <a:r>
              <a:rPr lang="en-US" dirty="0" smtClean="0"/>
              <a:t>For this reaction we cannot determine the Y dependence because H2O exchange is more likely to occur. We cannot do anything about  this because we cannot vary the concentration of H2O.</a:t>
            </a:r>
          </a:p>
          <a:p>
            <a:r>
              <a:rPr lang="en-US" dirty="0" smtClean="0"/>
              <a:t>H20 replacement of X proceeds more rapidly than replacement of  H2O by Y.</a:t>
            </a:r>
          </a:p>
          <a:p>
            <a:r>
              <a:rPr lang="en-US" dirty="0" smtClean="0"/>
              <a:t>Water is in great excess over Y</a:t>
            </a:r>
          </a:p>
          <a:p>
            <a:endParaRPr lang="en-US" dirty="0" smtClean="0"/>
          </a:p>
          <a:p>
            <a:r>
              <a:rPr lang="en-US" dirty="0" smtClean="0"/>
              <a:t>Conclusions</a:t>
            </a:r>
          </a:p>
          <a:p>
            <a:r>
              <a:rPr lang="en-US" dirty="0" smtClean="0"/>
              <a:t> The rate law for all of these mechanisms is identical:</a:t>
            </a:r>
          </a:p>
          <a:p>
            <a:r>
              <a:rPr lang="en-US" dirty="0" smtClean="0"/>
              <a:t> Rate = k1[ML5X]</a:t>
            </a:r>
          </a:p>
          <a:p>
            <a:r>
              <a:rPr lang="en-US" dirty="0" smtClean="0"/>
              <a:t> So we cannot use the rate law to decide between the two mechanisms.</a:t>
            </a:r>
          </a:p>
          <a:p>
            <a:r>
              <a:rPr lang="en-US" dirty="0" smtClean="0"/>
              <a:t> BUT we now know that dissociative mechanisms are generally preferred! – How can we deduce this?</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838200"/>
          </a:xfrm>
        </p:spPr>
        <p:txBody>
          <a:bodyPr/>
          <a:lstStyle/>
          <a:p>
            <a:r>
              <a:rPr lang="en-US" dirty="0" smtClean="0"/>
              <a:t>Experimental Conditions</a:t>
            </a:r>
            <a:endParaRPr lang="en-US" dirty="0"/>
          </a:p>
        </p:txBody>
      </p:sp>
      <p:sp>
        <p:nvSpPr>
          <p:cNvPr id="3" name="Content Placeholder 2"/>
          <p:cNvSpPr>
            <a:spLocks noGrp="1"/>
          </p:cNvSpPr>
          <p:nvPr>
            <p:ph idx="1"/>
          </p:nvPr>
        </p:nvSpPr>
        <p:spPr>
          <a:xfrm>
            <a:off x="304800" y="990600"/>
            <a:ext cx="8382000" cy="5334000"/>
          </a:xfrm>
        </p:spPr>
        <p:txBody>
          <a:bodyPr>
            <a:normAutofit/>
          </a:bodyPr>
          <a:lstStyle/>
          <a:p>
            <a:r>
              <a:rPr lang="en-US" dirty="0" smtClean="0"/>
              <a:t>Additional Evidence for a Dissociative Pathway for Octahedral   Substitution Reactions</a:t>
            </a:r>
          </a:p>
          <a:p>
            <a:r>
              <a:rPr lang="en-US" dirty="0" smtClean="0"/>
              <a:t>What other data can we use?  - 3 types:</a:t>
            </a:r>
          </a:p>
          <a:p>
            <a:r>
              <a:rPr lang="en-US" dirty="0" err="1" smtClean="0"/>
              <a:t>i</a:t>
            </a:r>
            <a:r>
              <a:rPr lang="en-US" dirty="0" smtClean="0"/>
              <a:t>. Entering Group</a:t>
            </a:r>
          </a:p>
          <a:p>
            <a:r>
              <a:rPr lang="en-US" dirty="0" smtClean="0"/>
              <a:t>ii. Leaving Group</a:t>
            </a:r>
          </a:p>
          <a:p>
            <a:r>
              <a:rPr lang="en-US" dirty="0" smtClean="0"/>
              <a:t>Iii. Steric Hindrance</a:t>
            </a:r>
          </a:p>
          <a:p>
            <a:endParaRPr lang="en-US" dirty="0" smtClean="0"/>
          </a:p>
          <a:p>
            <a:r>
              <a:rPr lang="en-US" dirty="0" smtClean="0"/>
              <a:t> </a:t>
            </a:r>
            <a:r>
              <a:rPr lang="en-US" dirty="0" err="1" smtClean="0"/>
              <a:t>i</a:t>
            </a:r>
            <a:r>
              <a:rPr lang="en-US" dirty="0" smtClean="0"/>
              <a:t>. Entering Group Effect </a:t>
            </a:r>
          </a:p>
          <a:p>
            <a:endParaRPr lang="en-US" dirty="0" smtClean="0"/>
          </a:p>
          <a:p>
            <a:r>
              <a:rPr lang="en-US" dirty="0" smtClean="0"/>
              <a:t>[Ni(H2O)6 ]2+ + L                [Ni(H2O)5 L]2++ H2O We can vary L </a:t>
            </a:r>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C8A017B1-AA8B-4117-9407-C3AD51B84228}"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dirty="0" smtClean="0"/>
              <a:t>Experimental Conditions</a:t>
            </a:r>
            <a:endParaRPr lang="en-US" dirty="0"/>
          </a:p>
        </p:txBody>
      </p:sp>
      <p:sp>
        <p:nvSpPr>
          <p:cNvPr id="3" name="Content Placeholder 2"/>
          <p:cNvSpPr>
            <a:spLocks noGrp="1"/>
          </p:cNvSpPr>
          <p:nvPr>
            <p:ph idx="1"/>
          </p:nvPr>
        </p:nvSpPr>
        <p:spPr>
          <a:xfrm>
            <a:off x="457200" y="1295400"/>
            <a:ext cx="8229600" cy="5029200"/>
          </a:xfrm>
        </p:spPr>
        <p:txBody>
          <a:bodyPr>
            <a:normAutofit lnSpcReduction="10000"/>
          </a:bodyPr>
          <a:lstStyle/>
          <a:p>
            <a:pPr>
              <a:buNone/>
            </a:pPr>
            <a:endParaRPr lang="en-US" dirty="0" smtClean="0"/>
          </a:p>
          <a:p>
            <a:r>
              <a:rPr lang="en-US" dirty="0" smtClean="0"/>
              <a:t>If we compare the rate constants for the substitution reactions, look at their values then we can see that the largest difference is for anionic compared to neutral ligands:</a:t>
            </a:r>
          </a:p>
          <a:p>
            <a:r>
              <a:rPr lang="en-US" dirty="0" smtClean="0"/>
              <a:t>For example: NH3= 3x103, CH3COO-= 30 x 103 so a factor of 10 difference</a:t>
            </a:r>
          </a:p>
          <a:p>
            <a:r>
              <a:rPr lang="en-US" dirty="0" smtClean="0"/>
              <a:t>So the conclusion is that the rate doesn’t depend on the incoming </a:t>
            </a:r>
            <a:r>
              <a:rPr lang="en-US" dirty="0" err="1" smtClean="0"/>
              <a:t>ligand</a:t>
            </a:r>
            <a:r>
              <a:rPr lang="en-US" dirty="0" smtClean="0"/>
              <a:t> significantly which is consistent with the loss of water being rate determining and a dissociative rate determining step which a water molecule breaks away from the Ni(II) and in a succeeding fast step is replaced by L.</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dirty="0" smtClean="0"/>
              <a:t>Experimental Conditions</a:t>
            </a:r>
            <a:endParaRPr lang="en-US" dirty="0"/>
          </a:p>
        </p:txBody>
      </p:sp>
      <p:sp>
        <p:nvSpPr>
          <p:cNvPr id="3" name="Content Placeholder 2"/>
          <p:cNvSpPr>
            <a:spLocks noGrp="1"/>
          </p:cNvSpPr>
          <p:nvPr>
            <p:ph idx="1"/>
          </p:nvPr>
        </p:nvSpPr>
        <p:spPr>
          <a:xfrm>
            <a:off x="304800" y="1371600"/>
            <a:ext cx="8382000" cy="4953000"/>
          </a:xfrm>
        </p:spPr>
        <p:txBody>
          <a:bodyPr/>
          <a:lstStyle/>
          <a:p>
            <a:r>
              <a:rPr lang="en-US" dirty="0" smtClean="0"/>
              <a:t>ii. Effects of Leaving Group</a:t>
            </a:r>
          </a:p>
          <a:p>
            <a:r>
              <a:rPr lang="en-US" dirty="0" smtClean="0"/>
              <a:t>Table 5.2 shows how the rate of the reaction measured by (k, s-1) now depends  on the strength of the metal-</a:t>
            </a:r>
            <a:r>
              <a:rPr lang="en-US" dirty="0" err="1" smtClean="0"/>
              <a:t>ligand</a:t>
            </a:r>
            <a:r>
              <a:rPr lang="en-US" dirty="0" smtClean="0"/>
              <a:t> bond.</a:t>
            </a:r>
          </a:p>
          <a:p>
            <a:r>
              <a:rPr lang="en-US" dirty="0" smtClean="0"/>
              <a:t>The rate constants k refer to the following reactions:</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sz="4000" dirty="0" smtClean="0"/>
              <a:t>Experimental Conditions</a:t>
            </a:r>
            <a:endParaRPr lang="en-US" sz="4000" dirty="0"/>
          </a:p>
        </p:txBody>
      </p:sp>
      <p:sp>
        <p:nvSpPr>
          <p:cNvPr id="3" name="Content Placeholder 2"/>
          <p:cNvSpPr>
            <a:spLocks noGrp="1"/>
          </p:cNvSpPr>
          <p:nvPr>
            <p:ph idx="1"/>
          </p:nvPr>
        </p:nvSpPr>
        <p:spPr>
          <a:xfrm>
            <a:off x="457200" y="1371600"/>
            <a:ext cx="8229600" cy="4953000"/>
          </a:xfrm>
        </p:spPr>
        <p:txBody>
          <a:bodyPr>
            <a:normAutofit fontScale="92500" lnSpcReduction="10000"/>
          </a:bodyPr>
          <a:lstStyle/>
          <a:p>
            <a:pPr algn="just"/>
            <a:r>
              <a:rPr lang="en-US" dirty="0" smtClean="0"/>
              <a:t>Dissociation of a </a:t>
            </a:r>
            <a:r>
              <a:rPr lang="en-US" dirty="0" err="1" smtClean="0"/>
              <a:t>ligand</a:t>
            </a:r>
            <a:r>
              <a:rPr lang="en-US" dirty="0" smtClean="0"/>
              <a:t> from an octahedral complex generates an </a:t>
            </a:r>
            <a:r>
              <a:rPr lang="en-US" dirty="0" err="1" smtClean="0"/>
              <a:t>usaturated</a:t>
            </a:r>
            <a:r>
              <a:rPr lang="en-US" dirty="0" smtClean="0"/>
              <a:t> ML5 intermediate. When all five of the remaining ligands are L-type, as in Cr(CO)5, the metal has 6 d electrons for a total electron count of 16. The </a:t>
            </a:r>
            <a:r>
              <a:rPr lang="en-US" dirty="0" err="1" smtClean="0"/>
              <a:t>trigonal</a:t>
            </a:r>
            <a:r>
              <a:rPr lang="en-US" dirty="0" smtClean="0"/>
              <a:t> </a:t>
            </a:r>
            <a:r>
              <a:rPr lang="en-US" dirty="0" err="1" smtClean="0"/>
              <a:t>bipyramidal</a:t>
            </a:r>
            <a:r>
              <a:rPr lang="en-US" dirty="0" smtClean="0"/>
              <a:t> geometry presents electronic problems (unpaired electrons) for 6 d electrons. The orbital energy levels come from crystal field theory. Distortion to a square pyramid or a distorted TBP geometry removes the electronic issue, and so five-coordinate d6 complexes typically have square pyramidal or distorted TBP geometries. This is just thegeometry prediction process in action, associative substitution, </a:t>
            </a:r>
            <a:r>
              <a:rPr lang="en-US" dirty="0" err="1" smtClean="0"/>
              <a:t>fluxionality</a:t>
            </a:r>
            <a:r>
              <a:rPr lang="en-US" dirty="0" smtClean="0"/>
              <a:t> in the five-coordinate intermediate can complicate the stereochemistry of the reaction.</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r>
              <a:rPr lang="en-US" dirty="0" smtClean="0"/>
              <a:t>Experimental Conditions</a:t>
            </a:r>
            <a:endParaRPr lang="en-US" dirty="0"/>
          </a:p>
        </p:txBody>
      </p:sp>
      <p:sp>
        <p:nvSpPr>
          <p:cNvPr id="3" name="Content Placeholder 2"/>
          <p:cNvSpPr>
            <a:spLocks noGrp="1"/>
          </p:cNvSpPr>
          <p:nvPr>
            <p:ph idx="1"/>
          </p:nvPr>
        </p:nvSpPr>
        <p:spPr>
          <a:xfrm>
            <a:off x="381000" y="1143000"/>
            <a:ext cx="8305800" cy="5410200"/>
          </a:xfrm>
        </p:spPr>
        <p:txBody>
          <a:bodyPr>
            <a:normAutofit fontScale="70000" lnSpcReduction="20000"/>
          </a:bodyPr>
          <a:lstStyle/>
          <a:p>
            <a:pPr algn="just">
              <a:buNone/>
            </a:pPr>
            <a:r>
              <a:rPr lang="en-US" sz="3100" dirty="0" smtClean="0"/>
              <a:t>There are features that stabilize the unsaturated intermediate. Electronically, the intermediate loves it when its d electron count is nicely matched to its crystal field </a:t>
            </a:r>
            <a:r>
              <a:rPr lang="en-US" sz="3100" dirty="0" err="1" smtClean="0"/>
              <a:t>orbitals</a:t>
            </a:r>
            <a:r>
              <a:rPr lang="en-US" sz="3100" dirty="0" smtClean="0"/>
              <a:t>. This follows that there are certain “natural” d electron counts for particular geometries that fit well with the metal-centered </a:t>
            </a:r>
            <a:r>
              <a:rPr lang="en-US" sz="3100" dirty="0" err="1" smtClean="0"/>
              <a:t>orbitals</a:t>
            </a:r>
            <a:r>
              <a:rPr lang="en-US" sz="3100" dirty="0" smtClean="0"/>
              <a:t> predicted by crystal field theory. Octahedral geometry is great for six d electrons, for example, and square planar geometry loves eight d electrons. Complexes with “natural” d electron counts—but bearing one extra </a:t>
            </a:r>
            <a:r>
              <a:rPr lang="en-US" sz="3100" dirty="0" err="1" smtClean="0"/>
              <a:t>ligand</a:t>
            </a:r>
            <a:r>
              <a:rPr lang="en-US" sz="3100" dirty="0" smtClean="0"/>
              <a:t>—are ripe for dissociative substitution. The classic examples are d8 TBP complexes, which become d8 square planar complexes (think Pt(II) and Pd(II)) upon dissociation. Similar factors actually stabilize starting 18-electron complexes, making them less reactive in dissociative substitution reactions. d6 octahedral complexes are particularly happy, and react most slowly in dissociative substitutions. The three most common types of 18-electron complexes, from fastest to slowest at dissociative substitution, are:</a:t>
            </a:r>
          </a:p>
          <a:p>
            <a:pPr algn="just"/>
            <a:r>
              <a:rPr lang="en-US" sz="3100" dirty="0" smtClean="0"/>
              <a:t>d8 TBP &gt; d10 tetrahedral &gt; d6 octahedral</a:t>
            </a:r>
          </a:p>
          <a:p>
            <a:pPr algn="just"/>
            <a:endParaRPr lang="en-US" sz="3100" dirty="0" smtClean="0"/>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Experimental Conditions</a:t>
            </a:r>
            <a:endParaRPr lang="en-US" dirty="0"/>
          </a:p>
        </p:txBody>
      </p:sp>
      <p:sp>
        <p:nvSpPr>
          <p:cNvPr id="3" name="Content Placeholder 2"/>
          <p:cNvSpPr>
            <a:spLocks noGrp="1"/>
          </p:cNvSpPr>
          <p:nvPr>
            <p:ph idx="1"/>
          </p:nvPr>
        </p:nvSpPr>
        <p:spPr>
          <a:xfrm>
            <a:off x="457200" y="1371600"/>
            <a:ext cx="8229600" cy="5486400"/>
          </a:xfrm>
        </p:spPr>
        <p:txBody>
          <a:bodyPr>
            <a:normAutofit fontScale="92500" lnSpcReduction="10000"/>
          </a:bodyPr>
          <a:lstStyle/>
          <a:p>
            <a:r>
              <a:rPr lang="en-US" dirty="0" smtClean="0"/>
              <a:t> Steric Hindrance</a:t>
            </a:r>
          </a:p>
          <a:p>
            <a:r>
              <a:rPr lang="en-US" dirty="0" smtClean="0"/>
              <a:t> Consider the following two reactions:</a:t>
            </a:r>
          </a:p>
          <a:p>
            <a:r>
              <a:rPr lang="en-US" dirty="0" smtClean="0"/>
              <a:t>[CoCl2(en)2]+ + H2O                      [</a:t>
            </a:r>
            <a:r>
              <a:rPr lang="en-US" dirty="0" err="1" smtClean="0"/>
              <a:t>CoCl</a:t>
            </a:r>
            <a:r>
              <a:rPr lang="en-US" dirty="0" smtClean="0"/>
              <a:t>(H2O)(en)2]+ + </a:t>
            </a:r>
            <a:r>
              <a:rPr lang="en-US" dirty="0" err="1" smtClean="0"/>
              <a:t>Cl</a:t>
            </a:r>
            <a:r>
              <a:rPr lang="en-US" dirty="0" smtClean="0"/>
              <a:t>-</a:t>
            </a:r>
          </a:p>
          <a:p>
            <a:r>
              <a:rPr lang="en-US" dirty="0" smtClean="0"/>
              <a:t>[CoCl2(Me4en)2]++ H2O                      [</a:t>
            </a:r>
            <a:r>
              <a:rPr lang="en-US" dirty="0" err="1" smtClean="0"/>
              <a:t>CoCl</a:t>
            </a:r>
            <a:r>
              <a:rPr lang="en-US" dirty="0" smtClean="0"/>
              <a:t>(H2O)(Me4en)2]++ </a:t>
            </a:r>
            <a:r>
              <a:rPr lang="en-US" dirty="0" err="1" smtClean="0"/>
              <a:t>Cl</a:t>
            </a:r>
            <a:r>
              <a:rPr lang="en-US" dirty="0" smtClean="0"/>
              <a:t>-</a:t>
            </a:r>
          </a:p>
          <a:p>
            <a:endParaRPr lang="en-US" dirty="0" smtClean="0"/>
          </a:p>
          <a:p>
            <a:r>
              <a:rPr lang="en-US" dirty="0" smtClean="0"/>
              <a:t>For this </a:t>
            </a:r>
            <a:r>
              <a:rPr lang="en-US" dirty="0" err="1" smtClean="0"/>
              <a:t>dissasociative</a:t>
            </a:r>
            <a:r>
              <a:rPr lang="en-US" dirty="0" smtClean="0"/>
              <a:t> reaction – </a:t>
            </a:r>
            <a:r>
              <a:rPr lang="en-US" dirty="0" err="1" smtClean="0"/>
              <a:t>steric</a:t>
            </a:r>
            <a:r>
              <a:rPr lang="en-US" dirty="0" smtClean="0"/>
              <a:t> crowding is reduced by the loss of </a:t>
            </a:r>
            <a:r>
              <a:rPr lang="en-US" dirty="0" err="1" smtClean="0"/>
              <a:t>Cl</a:t>
            </a:r>
            <a:endParaRPr lang="en-US" dirty="0" smtClean="0"/>
          </a:p>
          <a:p>
            <a:r>
              <a:rPr lang="en-US" dirty="0" smtClean="0"/>
              <a:t> if it was associative we would go via a 7-coordinate intermediate so we would expect the reaction to be considerably slowed by </a:t>
            </a:r>
            <a:r>
              <a:rPr lang="en-US" dirty="0" err="1" smtClean="0"/>
              <a:t>steric</a:t>
            </a:r>
            <a:r>
              <a:rPr lang="en-US" dirty="0" smtClean="0"/>
              <a:t> strain. It is not!</a:t>
            </a:r>
          </a:p>
          <a:p>
            <a:r>
              <a:rPr lang="en-US" dirty="0" smtClean="0"/>
              <a:t>As </a:t>
            </a:r>
            <a:r>
              <a:rPr lang="en-US" dirty="0" err="1" smtClean="0"/>
              <a:t>steric</a:t>
            </a:r>
            <a:r>
              <a:rPr lang="en-US" dirty="0" smtClean="0"/>
              <a:t> bulk on the </a:t>
            </a:r>
            <a:r>
              <a:rPr lang="en-US" dirty="0" err="1" smtClean="0"/>
              <a:t>ligand</a:t>
            </a:r>
            <a:r>
              <a:rPr lang="en-US" dirty="0" smtClean="0"/>
              <a:t> increases, dissociation becomes more favorable.</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r>
              <a:rPr lang="en-US" dirty="0" smtClean="0"/>
              <a:t>Experimental Conditions</a:t>
            </a:r>
            <a:endParaRPr lang="en-US" dirty="0"/>
          </a:p>
        </p:txBody>
      </p:sp>
      <p:sp>
        <p:nvSpPr>
          <p:cNvPr id="3" name="Content Placeholder 2"/>
          <p:cNvSpPr>
            <a:spLocks noGrp="1"/>
          </p:cNvSpPr>
          <p:nvPr>
            <p:ph idx="1"/>
          </p:nvPr>
        </p:nvSpPr>
        <p:spPr>
          <a:xfrm>
            <a:off x="0" y="1295400"/>
            <a:ext cx="8686800" cy="5029200"/>
          </a:xfrm>
        </p:spPr>
        <p:txBody>
          <a:bodyPr>
            <a:normAutofit lnSpcReduction="10000"/>
          </a:bodyPr>
          <a:lstStyle/>
          <a:p>
            <a:r>
              <a:rPr lang="en-US" dirty="0" smtClean="0"/>
              <a:t> Factors Affecting the Rate of Octahedral Substitution.</a:t>
            </a:r>
          </a:p>
          <a:p>
            <a:r>
              <a:rPr lang="en-US" dirty="0" smtClean="0"/>
              <a:t>1. Size and Charge of Metal – the strongest bonds occur for the smallest size and higher charge on the metal.</a:t>
            </a:r>
          </a:p>
          <a:p>
            <a:r>
              <a:rPr lang="en-US" dirty="0" smtClean="0"/>
              <a:t>2 Change in CFSE complexes with d3 low spin d6 configurations and d 2 8 . Change in CFSE – complexes with d3, low spin d6 </a:t>
            </a:r>
          </a:p>
          <a:p>
            <a:r>
              <a:rPr lang="en-US" dirty="0" smtClean="0"/>
              <a:t>configurations and d8 exchange ligands slowly. This is because you loose a lot of crystal field stabilization energy when going to 5 co-ordinate. (any geometry is less than octahedral in terms of CFSE). If we compare Al3+and Cr3+Both metals have the same size Cr3+ has 3 d electrons and Al3+ has none Cr 3+ exhibits slow exchange whereas exchange is rapid for Al3+</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Outer- Sphere and Inner - sphere reactions</a:t>
            </a:r>
            <a:endParaRPr lang="en-US" dirty="0"/>
          </a:p>
        </p:txBody>
      </p:sp>
      <p:sp>
        <p:nvSpPr>
          <p:cNvPr id="3" name="Content Placeholder 2"/>
          <p:cNvSpPr>
            <a:spLocks noGrp="1"/>
          </p:cNvSpPr>
          <p:nvPr>
            <p:ph idx="1"/>
          </p:nvPr>
        </p:nvSpPr>
        <p:spPr>
          <a:xfrm>
            <a:off x="457200" y="1219200"/>
            <a:ext cx="8229600" cy="5334000"/>
          </a:xfrm>
        </p:spPr>
        <p:txBody>
          <a:bodyPr>
            <a:normAutofit fontScale="92500" lnSpcReduction="20000"/>
          </a:bodyPr>
          <a:lstStyle/>
          <a:p>
            <a:r>
              <a:rPr lang="en-US" dirty="0" smtClean="0"/>
              <a:t>Let us start with oxidation -reduction reactions of transitional metal complexes</a:t>
            </a:r>
          </a:p>
          <a:p>
            <a:endParaRPr lang="en-US" dirty="0" smtClean="0"/>
          </a:p>
          <a:p>
            <a:r>
              <a:rPr lang="en-US" dirty="0" smtClean="0"/>
              <a:t>This involved the transfer of  an electron from one specie to another like in any REDOX reaction</a:t>
            </a:r>
          </a:p>
          <a:p>
            <a:endParaRPr lang="en-US" dirty="0" smtClean="0"/>
          </a:p>
          <a:p>
            <a:r>
              <a:rPr lang="en-US" dirty="0" smtClean="0"/>
              <a:t>That means transfer from one complex to another, which may be connected by a common </a:t>
            </a:r>
            <a:r>
              <a:rPr lang="en-US" dirty="0" err="1" smtClean="0"/>
              <a:t>ligand</a:t>
            </a:r>
            <a:r>
              <a:rPr lang="en-US" dirty="0" smtClean="0"/>
              <a:t> through which the electron is transferred</a:t>
            </a:r>
          </a:p>
          <a:p>
            <a:endParaRPr lang="en-US" dirty="0" smtClean="0"/>
          </a:p>
          <a:p>
            <a:r>
              <a:rPr lang="en-US" dirty="0" smtClean="0"/>
              <a:t>The above then is a bridging or inner sphere reaction</a:t>
            </a:r>
          </a:p>
          <a:p>
            <a:endParaRPr lang="en-US" dirty="0" smtClean="0"/>
          </a:p>
          <a:p>
            <a:r>
              <a:rPr lang="en-US" dirty="0" smtClean="0"/>
              <a:t>The exchange of the electron may occur  between two separate coordination spheres in a </a:t>
            </a:r>
            <a:r>
              <a:rPr lang="en-US" dirty="0" err="1" smtClean="0"/>
              <a:t>nonbridging</a:t>
            </a:r>
            <a:r>
              <a:rPr lang="en-US" dirty="0" smtClean="0"/>
              <a:t> or outer- sphere reaction</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4000" dirty="0" smtClean="0"/>
              <a:t>Outer- Sphere and Inner = sphere reactions</a:t>
            </a:r>
            <a:endParaRPr lang="en-US" sz="4000" dirty="0"/>
          </a:p>
        </p:txBody>
      </p:sp>
      <p:sp>
        <p:nvSpPr>
          <p:cNvPr id="3" name="Content Placeholder 2"/>
          <p:cNvSpPr>
            <a:spLocks noGrp="1"/>
          </p:cNvSpPr>
          <p:nvPr>
            <p:ph idx="1"/>
          </p:nvPr>
        </p:nvSpPr>
        <p:spPr>
          <a:xfrm>
            <a:off x="304800" y="1219200"/>
            <a:ext cx="8382000" cy="5638800"/>
          </a:xfrm>
        </p:spPr>
        <p:txBody>
          <a:bodyPr/>
          <a:lstStyle/>
          <a:p>
            <a:r>
              <a:rPr lang="en-US" dirty="0" smtClean="0"/>
              <a:t>The rate of electron transfer reaction depends on many factors such as :-</a:t>
            </a:r>
          </a:p>
          <a:p>
            <a:endParaRPr lang="en-US" dirty="0" smtClean="0"/>
          </a:p>
          <a:p>
            <a:r>
              <a:rPr lang="en-US" dirty="0" smtClean="0"/>
              <a:t>(</a:t>
            </a:r>
            <a:r>
              <a:rPr lang="en-US" dirty="0" err="1" smtClean="0"/>
              <a:t>i</a:t>
            </a:r>
            <a:r>
              <a:rPr lang="en-US" dirty="0" smtClean="0"/>
              <a:t>)Rate of substitution in the coordination sphere of the 	 reactants</a:t>
            </a:r>
          </a:p>
          <a:p>
            <a:endParaRPr lang="en-US" dirty="0" smtClean="0"/>
          </a:p>
          <a:p>
            <a:r>
              <a:rPr lang="en-US" dirty="0" smtClean="0"/>
              <a:t>(ii) The match of the energy levels of the reactants</a:t>
            </a:r>
          </a:p>
          <a:p>
            <a:endParaRPr lang="en-US" dirty="0" smtClean="0"/>
          </a:p>
          <a:p>
            <a:r>
              <a:rPr lang="en-US" dirty="0" smtClean="0"/>
              <a:t>(iii) </a:t>
            </a:r>
            <a:r>
              <a:rPr lang="en-US" dirty="0" err="1" smtClean="0"/>
              <a:t>Solvation</a:t>
            </a:r>
            <a:r>
              <a:rPr lang="en-US" dirty="0" smtClean="0"/>
              <a:t> of the reactants </a:t>
            </a:r>
          </a:p>
          <a:p>
            <a:endParaRPr lang="en-US" dirty="0" smtClean="0"/>
          </a:p>
          <a:p>
            <a:r>
              <a:rPr lang="en-US" dirty="0" smtClean="0"/>
              <a:t>(iv)Nature of the ligands</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dirty="0" smtClean="0"/>
              <a:t>Example</a:t>
            </a:r>
            <a:endParaRPr lang="en-US" dirty="0"/>
          </a:p>
        </p:txBody>
      </p:sp>
      <p:sp>
        <p:nvSpPr>
          <p:cNvPr id="3" name="Content Placeholder 2"/>
          <p:cNvSpPr>
            <a:spLocks noGrp="1"/>
          </p:cNvSpPr>
          <p:nvPr>
            <p:ph idx="1"/>
          </p:nvPr>
        </p:nvSpPr>
        <p:spPr>
          <a:xfrm>
            <a:off x="304800" y="1143000"/>
            <a:ext cx="8382000" cy="5486400"/>
          </a:xfrm>
        </p:spPr>
        <p:txBody>
          <a:bodyPr>
            <a:normAutofit fontScale="77500" lnSpcReduction="20000"/>
          </a:bodyPr>
          <a:lstStyle/>
          <a:p>
            <a:endParaRPr lang="en-US" dirty="0" smtClean="0"/>
          </a:p>
          <a:p>
            <a:endParaRPr lang="en-US" dirty="0" smtClean="0"/>
          </a:p>
          <a:p>
            <a:endParaRPr lang="en-US" dirty="0" smtClean="0"/>
          </a:p>
          <a:p>
            <a:endParaRPr lang="en-US" dirty="0" smtClean="0"/>
          </a:p>
          <a:p>
            <a:endParaRPr lang="en-US" dirty="0" smtClean="0"/>
          </a:p>
          <a:p>
            <a:r>
              <a:rPr lang="en-US" dirty="0" smtClean="0"/>
              <a:t>The image above shows a cobalt (III) complex (or coordination entity). The central metal ion has six ammonia molecules attached - these attached molecules are called ligands.</a:t>
            </a:r>
          </a:p>
          <a:p>
            <a:r>
              <a:rPr lang="en-US" dirty="0" smtClean="0"/>
              <a:t>The complex forms because the lone pairs of electrons on the ammonia ligands are attracted to the positive charge on the cobalt ion. The bond between a ligand and the central metal is weaker than a typical covalent or ionic bond. Another way of saying this is that a complex forms when a lewis acid (the metal in the center) and lewis base(s) (the ligands) combine to form a coordination compound.</a:t>
            </a:r>
          </a:p>
          <a:p>
            <a:r>
              <a:rPr lang="en-US" dirty="0" smtClean="0"/>
              <a:t>The complex has the same charge as the central cobalt, because the ammonia ligands are neutral. The three chloride ions are not ligands, they are normal chloride ions; they form ionic bonds with the cobalt </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a:t>
            </a:fld>
            <a:endParaRPr lang="en-US"/>
          </a:p>
        </p:txBody>
      </p:sp>
      <p:pic>
        <p:nvPicPr>
          <p:cNvPr id="5" name="Picture 2" descr="C:\Users\User\Desktop\download complex.png"/>
          <p:cNvPicPr>
            <a:picLocks noChangeAspect="1" noChangeArrowheads="1"/>
          </p:cNvPicPr>
          <p:nvPr/>
        </p:nvPicPr>
        <p:blipFill>
          <a:blip r:embed="rId3"/>
          <a:srcRect/>
          <a:stretch>
            <a:fillRect/>
          </a:stretch>
        </p:blipFill>
        <p:spPr bwMode="auto">
          <a:xfrm>
            <a:off x="2971800" y="685800"/>
            <a:ext cx="2605293" cy="1755741"/>
          </a:xfrm>
          <a:prstGeom prst="rect">
            <a:avLst/>
          </a:prstGeom>
          <a:noFill/>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Outer-Sphere Reactions</a:t>
            </a:r>
            <a:endParaRPr lang="en-US" dirty="0"/>
          </a:p>
        </p:txBody>
      </p:sp>
      <p:sp>
        <p:nvSpPr>
          <p:cNvPr id="3" name="Content Placeholder 2"/>
          <p:cNvSpPr>
            <a:spLocks noGrp="1"/>
          </p:cNvSpPr>
          <p:nvPr>
            <p:ph idx="1"/>
          </p:nvPr>
        </p:nvSpPr>
        <p:spPr>
          <a:xfrm>
            <a:off x="304800" y="1295400"/>
            <a:ext cx="8382000" cy="5562600"/>
          </a:xfrm>
        </p:spPr>
        <p:txBody>
          <a:bodyPr>
            <a:normAutofit fontScale="85000" lnSpcReduction="10000"/>
          </a:bodyPr>
          <a:lstStyle/>
          <a:p>
            <a:r>
              <a:rPr lang="en-US" dirty="0" smtClean="0"/>
              <a:t>When the ligands of both reactants are tightly held, and there is no change in the coordination sphere of the reactants</a:t>
            </a:r>
          </a:p>
          <a:p>
            <a:endParaRPr lang="en-US" dirty="0" smtClean="0"/>
          </a:p>
          <a:p>
            <a:r>
              <a:rPr lang="en-US" dirty="0" smtClean="0"/>
              <a:t>The reaction proceeds by outer-sphere electron transfer</a:t>
            </a:r>
          </a:p>
          <a:p>
            <a:endParaRPr lang="en-US" dirty="0" smtClean="0"/>
          </a:p>
          <a:p>
            <a:r>
              <a:rPr lang="en-US" dirty="0" smtClean="0"/>
              <a:t>Examples are  Oxidant [CO(NH</a:t>
            </a:r>
            <a:r>
              <a:rPr lang="en-US" baseline="-25000" dirty="0" smtClean="0"/>
              <a:t>3</a:t>
            </a:r>
            <a:r>
              <a:rPr lang="en-US" dirty="0" smtClean="0"/>
              <a:t>)</a:t>
            </a:r>
            <a:r>
              <a:rPr lang="en-US" baseline="-25000" dirty="0" smtClean="0"/>
              <a:t>5</a:t>
            </a:r>
            <a:r>
              <a:rPr lang="en-US" dirty="0" smtClean="0"/>
              <a:t>(NH</a:t>
            </a:r>
            <a:r>
              <a:rPr lang="en-US" baseline="-25000" dirty="0" smtClean="0"/>
              <a:t>3</a:t>
            </a:r>
            <a:r>
              <a:rPr lang="en-US" dirty="0" smtClean="0"/>
              <a:t>)]</a:t>
            </a:r>
            <a:r>
              <a:rPr lang="en-US" baseline="30000" dirty="0" smtClean="0"/>
              <a:t>3+</a:t>
            </a:r>
            <a:r>
              <a:rPr lang="en-US" dirty="0" smtClean="0"/>
              <a:t> , reductant </a:t>
            </a:r>
            <a:r>
              <a:rPr lang="en-US" dirty="0" err="1" smtClean="0"/>
              <a:t>i</a:t>
            </a:r>
            <a:r>
              <a:rPr lang="en-US" dirty="0" smtClean="0"/>
              <a:t>[Cr(</a:t>
            </a:r>
            <a:r>
              <a:rPr lang="en-US" dirty="0" err="1" smtClean="0"/>
              <a:t>bipy</a:t>
            </a:r>
            <a:r>
              <a:rPr lang="en-US" dirty="0" smtClean="0"/>
              <a:t>)</a:t>
            </a:r>
            <a:r>
              <a:rPr lang="en-US" baseline="30000" dirty="0" smtClean="0"/>
              <a:t>3</a:t>
            </a:r>
            <a:r>
              <a:rPr lang="en-US" dirty="0" smtClean="0"/>
              <a:t>]</a:t>
            </a:r>
            <a:r>
              <a:rPr lang="en-US" baseline="30000" dirty="0" smtClean="0"/>
              <a:t>2+ </a:t>
            </a:r>
            <a:r>
              <a:rPr lang="en-US" dirty="0" smtClean="0"/>
              <a:t>with a rate constant of 6.9 x 10</a:t>
            </a:r>
            <a:r>
              <a:rPr lang="en-US" baseline="30000" dirty="0" smtClean="0"/>
              <a:t>2</a:t>
            </a:r>
            <a:r>
              <a:rPr lang="en-US" dirty="0" smtClean="0"/>
              <a:t> M</a:t>
            </a:r>
            <a:r>
              <a:rPr lang="en-US" baseline="30000" dirty="0" smtClean="0"/>
              <a:t>-1</a:t>
            </a:r>
            <a:r>
              <a:rPr lang="en-US" dirty="0" smtClean="0"/>
              <a:t>s</a:t>
            </a:r>
            <a:r>
              <a:rPr lang="en-US" baseline="30000" dirty="0" smtClean="0"/>
              <a:t>-1</a:t>
            </a:r>
            <a:r>
              <a:rPr lang="en-US" dirty="0" smtClean="0"/>
              <a:t> at 25</a:t>
            </a:r>
            <a:r>
              <a:rPr lang="en-US" baseline="30000" dirty="0" smtClean="0"/>
              <a:t>oC</a:t>
            </a:r>
            <a:r>
              <a:rPr lang="en-US" dirty="0" smtClean="0"/>
              <a:t>     If the reductant is change to [</a:t>
            </a:r>
            <a:r>
              <a:rPr lang="en-US" dirty="0" err="1" smtClean="0"/>
              <a:t>Ru</a:t>
            </a:r>
            <a:r>
              <a:rPr lang="en-US" dirty="0" smtClean="0"/>
              <a:t>(NH</a:t>
            </a:r>
            <a:r>
              <a:rPr lang="en-US" baseline="-25000" dirty="0" smtClean="0"/>
              <a:t>3</a:t>
            </a:r>
            <a:r>
              <a:rPr lang="en-US" dirty="0" smtClean="0"/>
              <a:t>)</a:t>
            </a:r>
            <a:r>
              <a:rPr lang="en-US" baseline="-25000" dirty="0" smtClean="0"/>
              <a:t>6</a:t>
            </a:r>
            <a:r>
              <a:rPr lang="en-US" dirty="0" smtClean="0"/>
              <a:t>]</a:t>
            </a:r>
            <a:r>
              <a:rPr lang="en-US" baseline="30000" dirty="0" smtClean="0"/>
              <a:t>2+</a:t>
            </a:r>
            <a:r>
              <a:rPr lang="en-US" dirty="0" smtClean="0"/>
              <a:t> the rate of the reaction change greatly </a:t>
            </a:r>
            <a:r>
              <a:rPr lang="en-US" dirty="0" err="1" smtClean="0"/>
              <a:t>i.e</a:t>
            </a:r>
            <a:r>
              <a:rPr lang="en-US" dirty="0" smtClean="0"/>
              <a:t> 1.1 x 10 </a:t>
            </a:r>
            <a:r>
              <a:rPr lang="en-US" baseline="30000" dirty="0" smtClean="0"/>
              <a:t>-2</a:t>
            </a:r>
            <a:r>
              <a:rPr lang="en-US" dirty="0" smtClean="0"/>
              <a:t>. </a:t>
            </a:r>
          </a:p>
          <a:p>
            <a:endParaRPr lang="en-US" dirty="0" smtClean="0"/>
          </a:p>
          <a:p>
            <a:r>
              <a:rPr lang="en-US" dirty="0" smtClean="0"/>
              <a:t>The rate depends on the ability of the electrons to tunnel through the ligands, as can be seen above the rate are largely different from each other</a:t>
            </a:r>
          </a:p>
          <a:p>
            <a:endParaRPr lang="en-US" dirty="0" smtClean="0"/>
          </a:p>
          <a:p>
            <a:r>
              <a:rPr lang="en-US" dirty="0" smtClean="0"/>
              <a:t>This because the electrons can pass through potential barriers that are too high to permit ordinary transfer.</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Outer-Sphere Reactions</a:t>
            </a:r>
            <a:endParaRPr lang="en-US" dirty="0"/>
          </a:p>
        </p:txBody>
      </p:sp>
      <p:sp>
        <p:nvSpPr>
          <p:cNvPr id="3" name="Content Placeholder 2"/>
          <p:cNvSpPr>
            <a:spLocks noGrp="1"/>
          </p:cNvSpPr>
          <p:nvPr>
            <p:ph idx="1"/>
          </p:nvPr>
        </p:nvSpPr>
        <p:spPr>
          <a:xfrm>
            <a:off x="0" y="1295400"/>
            <a:ext cx="8686800" cy="5029200"/>
          </a:xfrm>
        </p:spPr>
        <p:txBody>
          <a:bodyPr>
            <a:normAutofit lnSpcReduction="10000"/>
          </a:bodyPr>
          <a:lstStyle/>
          <a:p>
            <a:r>
              <a:rPr lang="en-US" dirty="0" smtClean="0"/>
              <a:t>Ligands with </a:t>
            </a:r>
            <a:r>
              <a:rPr lang="el-GR" dirty="0" smtClean="0"/>
              <a:t>π</a:t>
            </a:r>
            <a:r>
              <a:rPr lang="en-US" dirty="0" smtClean="0"/>
              <a:t> or p electrons or </a:t>
            </a:r>
            <a:r>
              <a:rPr lang="en-US" dirty="0" err="1" smtClean="0"/>
              <a:t>orbitals</a:t>
            </a:r>
            <a:r>
              <a:rPr lang="en-US" dirty="0" smtClean="0"/>
              <a:t>  that can be used in bonding provide good pathways for tunneling</a:t>
            </a:r>
          </a:p>
          <a:p>
            <a:endParaRPr lang="en-US" dirty="0" smtClean="0"/>
          </a:p>
          <a:p>
            <a:r>
              <a:rPr lang="en-US" dirty="0" smtClean="0"/>
              <a:t>Those like NH3, with no extra lone pairs and no low-lying anti-bonding </a:t>
            </a:r>
            <a:r>
              <a:rPr lang="en-US" dirty="0" err="1" smtClean="0"/>
              <a:t>orbitals</a:t>
            </a:r>
            <a:r>
              <a:rPr lang="en-US" dirty="0" smtClean="0"/>
              <a:t> do not provide such pathways.</a:t>
            </a:r>
          </a:p>
          <a:p>
            <a:endParaRPr lang="en-US" dirty="0" smtClean="0"/>
          </a:p>
          <a:p>
            <a:r>
              <a:rPr lang="en-US" dirty="0" smtClean="0"/>
              <a:t>In some outer-sphere reactions, the ligands in the coordination sphere do not change, the primary change  in electron transfer is a change in bond distance.</a:t>
            </a:r>
          </a:p>
          <a:p>
            <a:endParaRPr lang="en-US" dirty="0" smtClean="0"/>
          </a:p>
          <a:p>
            <a:r>
              <a:rPr lang="en-US" dirty="0" smtClean="0"/>
              <a:t>A higher oxidation state on the metal leads to shorter </a:t>
            </a:r>
            <a:r>
              <a:rPr lang="el-GR" dirty="0" smtClean="0"/>
              <a:t>σ</a:t>
            </a:r>
            <a:r>
              <a:rPr lang="en-US" dirty="0" smtClean="0"/>
              <a:t> bonds, this depends on the electronic structure</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Outer-Sphere Reactions</a:t>
            </a:r>
            <a:endParaRPr lang="en-US" dirty="0"/>
          </a:p>
        </p:txBody>
      </p:sp>
      <p:sp>
        <p:nvSpPr>
          <p:cNvPr id="3" name="Content Placeholder 2"/>
          <p:cNvSpPr>
            <a:spLocks noGrp="1"/>
          </p:cNvSpPr>
          <p:nvPr>
            <p:ph idx="1"/>
          </p:nvPr>
        </p:nvSpPr>
        <p:spPr>
          <a:xfrm>
            <a:off x="304800" y="1371600"/>
            <a:ext cx="8382000" cy="4953000"/>
          </a:xfrm>
        </p:spPr>
        <p:txBody>
          <a:bodyPr>
            <a:normAutofit fontScale="92500" lnSpcReduction="10000"/>
          </a:bodyPr>
          <a:lstStyle/>
          <a:p>
            <a:r>
              <a:rPr lang="en-US" dirty="0" smtClean="0"/>
              <a:t>The changes in bond distance are larger when e</a:t>
            </a:r>
            <a:r>
              <a:rPr lang="en-US" baseline="-25000" dirty="0" smtClean="0"/>
              <a:t>g</a:t>
            </a:r>
            <a:r>
              <a:rPr lang="en-US" dirty="0" smtClean="0"/>
              <a:t> electrons are involved, i.e. changed from high spin CO(II) (t</a:t>
            </a:r>
            <a:r>
              <a:rPr lang="en-US" baseline="-25000" dirty="0" smtClean="0"/>
              <a:t>2g</a:t>
            </a:r>
            <a:r>
              <a:rPr lang="en-US" baseline="30000" dirty="0" smtClean="0"/>
              <a:t>5</a:t>
            </a:r>
            <a:r>
              <a:rPr lang="en-US" dirty="0" smtClean="0"/>
              <a:t> e</a:t>
            </a:r>
            <a:r>
              <a:rPr lang="en-US" baseline="-25000" dirty="0" smtClean="0"/>
              <a:t>g</a:t>
            </a:r>
            <a:r>
              <a:rPr lang="en-US" baseline="30000" dirty="0" smtClean="0"/>
              <a:t>2</a:t>
            </a:r>
            <a:r>
              <a:rPr lang="en-US" dirty="0" smtClean="0"/>
              <a:t>) to low spin CO(III) (t</a:t>
            </a:r>
            <a:r>
              <a:rPr lang="en-US" baseline="-25000" dirty="0" smtClean="0"/>
              <a:t>2g</a:t>
            </a:r>
            <a:r>
              <a:rPr lang="en-US" baseline="30000" dirty="0" smtClean="0"/>
              <a:t>6</a:t>
            </a:r>
            <a:r>
              <a:rPr lang="en-US" dirty="0" smtClean="0"/>
              <a:t>), this is true because the e</a:t>
            </a:r>
            <a:r>
              <a:rPr lang="en-US" baseline="-25000" dirty="0" smtClean="0"/>
              <a:t>g</a:t>
            </a:r>
            <a:r>
              <a:rPr lang="en-US" baseline="30000" dirty="0" smtClean="0"/>
              <a:t>2</a:t>
            </a:r>
            <a:r>
              <a:rPr lang="en-US" dirty="0" smtClean="0"/>
              <a:t>   are antibonding </a:t>
            </a:r>
            <a:r>
              <a:rPr lang="en-US" dirty="0" err="1" smtClean="0"/>
              <a:t>orbitals</a:t>
            </a:r>
            <a:endParaRPr lang="en-US" dirty="0" smtClean="0"/>
          </a:p>
          <a:p>
            <a:endParaRPr lang="en-US" dirty="0" smtClean="0"/>
          </a:p>
          <a:p>
            <a:r>
              <a:rPr lang="en-US" dirty="0" smtClean="0"/>
              <a:t>When electrons are removed from these antibonding </a:t>
            </a:r>
            <a:r>
              <a:rPr lang="en-US" dirty="0" err="1" smtClean="0"/>
              <a:t>orbitals</a:t>
            </a:r>
            <a:r>
              <a:rPr lang="en-US" dirty="0" smtClean="0"/>
              <a:t> produced a more stable complex with shorter bond distance</a:t>
            </a:r>
          </a:p>
          <a:p>
            <a:endParaRPr lang="en-US" dirty="0" smtClean="0"/>
          </a:p>
          <a:p>
            <a:r>
              <a:rPr lang="en-US" dirty="0" smtClean="0"/>
              <a:t>Examples,  water and ammonia as ligands behave here differently, the stronger field of ammonia makes oxidation of CO(ii) easy, while only CO(iii) ion is able to oxidize water easily</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Inner-sphere Reactions</a:t>
            </a:r>
            <a:endParaRPr lang="en-US" dirty="0"/>
          </a:p>
        </p:txBody>
      </p:sp>
      <p:sp>
        <p:nvSpPr>
          <p:cNvPr id="3" name="Content Placeholder 2"/>
          <p:cNvSpPr>
            <a:spLocks noGrp="1"/>
          </p:cNvSpPr>
          <p:nvPr>
            <p:ph idx="1"/>
          </p:nvPr>
        </p:nvSpPr>
        <p:spPr>
          <a:xfrm>
            <a:off x="381000" y="1371600"/>
            <a:ext cx="8305800" cy="4953000"/>
          </a:xfrm>
        </p:spPr>
        <p:txBody>
          <a:bodyPr/>
          <a:lstStyle/>
          <a:p>
            <a:r>
              <a:rPr lang="en-US" dirty="0" smtClean="0"/>
              <a:t>This is also similar to the outer-sphere in that it also uses the tunneling of the electrons, but here only a single </a:t>
            </a:r>
            <a:r>
              <a:rPr lang="en-US" dirty="0" err="1" smtClean="0"/>
              <a:t>ligand</a:t>
            </a:r>
            <a:r>
              <a:rPr lang="en-US" dirty="0" smtClean="0"/>
              <a:t> is used</a:t>
            </a:r>
          </a:p>
          <a:p>
            <a:endParaRPr lang="en-US" dirty="0" smtClean="0"/>
          </a:p>
          <a:p>
            <a:r>
              <a:rPr lang="en-US" dirty="0" smtClean="0"/>
              <a:t>The reactions here proceeds in three steps as follows</a:t>
            </a:r>
          </a:p>
          <a:p>
            <a:r>
              <a:rPr lang="en-US" dirty="0" smtClean="0"/>
              <a:t>(</a:t>
            </a:r>
            <a:r>
              <a:rPr lang="en-US" dirty="0" err="1" smtClean="0"/>
              <a:t>i</a:t>
            </a:r>
            <a:r>
              <a:rPr lang="en-US" dirty="0" smtClean="0"/>
              <a:t>) a substitution reaction that leaves the oxidant and reductant linked by the bridging </a:t>
            </a:r>
            <a:r>
              <a:rPr lang="en-US" dirty="0" err="1" smtClean="0"/>
              <a:t>ligand</a:t>
            </a:r>
            <a:endParaRPr lang="en-US" dirty="0" smtClean="0"/>
          </a:p>
          <a:p>
            <a:r>
              <a:rPr lang="en-US" dirty="0" smtClean="0"/>
              <a:t>(ii) the actual transfer of the electron, normally accompanied by the transfer of the </a:t>
            </a:r>
            <a:r>
              <a:rPr lang="en-US" dirty="0" err="1" smtClean="0"/>
              <a:t>ligand</a:t>
            </a:r>
            <a:endParaRPr lang="en-US" dirty="0" smtClean="0"/>
          </a:p>
          <a:p>
            <a:r>
              <a:rPr lang="en-US" dirty="0" smtClean="0"/>
              <a:t>(iii) separation of the products</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Inner-sphere Reactions</a:t>
            </a:r>
            <a:endParaRPr lang="en-US" dirty="0"/>
          </a:p>
        </p:txBody>
      </p:sp>
      <p:sp>
        <p:nvSpPr>
          <p:cNvPr id="3" name="Content Placeholder 2"/>
          <p:cNvSpPr>
            <a:spLocks noGrp="1"/>
          </p:cNvSpPr>
          <p:nvPr>
            <p:ph idx="1"/>
          </p:nvPr>
        </p:nvSpPr>
        <p:spPr>
          <a:xfrm>
            <a:off x="304800" y="1447800"/>
            <a:ext cx="8382000" cy="5105400"/>
          </a:xfrm>
        </p:spPr>
        <p:txBody>
          <a:bodyPr/>
          <a:lstStyle/>
          <a:p>
            <a:r>
              <a:rPr lang="en-US" dirty="0" smtClean="0"/>
              <a:t>Example </a:t>
            </a:r>
          </a:p>
          <a:p>
            <a:r>
              <a:rPr lang="en-US" dirty="0" smtClean="0"/>
              <a:t> [Co(NH</a:t>
            </a:r>
            <a:r>
              <a:rPr lang="en-US" baseline="-25000" dirty="0" smtClean="0"/>
              <a:t>3</a:t>
            </a:r>
            <a:r>
              <a:rPr lang="en-US" dirty="0" smtClean="0"/>
              <a:t>)</a:t>
            </a:r>
            <a:r>
              <a:rPr lang="en-US" baseline="-25000" dirty="0" smtClean="0"/>
              <a:t>5</a:t>
            </a:r>
            <a:r>
              <a:rPr lang="en-US" dirty="0" smtClean="0"/>
              <a:t>(</a:t>
            </a:r>
            <a:r>
              <a:rPr lang="en-US" dirty="0" err="1" smtClean="0"/>
              <a:t>Cl</a:t>
            </a:r>
            <a:r>
              <a:rPr lang="en-US" dirty="0" smtClean="0"/>
              <a:t>)]</a:t>
            </a:r>
            <a:r>
              <a:rPr lang="en-US" baseline="30000" dirty="0" smtClean="0"/>
              <a:t>2+</a:t>
            </a:r>
            <a:r>
              <a:rPr lang="en-US" dirty="0" smtClean="0"/>
              <a:t>   + [Cr(H</a:t>
            </a:r>
            <a:r>
              <a:rPr lang="en-US" baseline="-25000" dirty="0" smtClean="0"/>
              <a:t>2</a:t>
            </a:r>
            <a:r>
              <a:rPr lang="en-US" dirty="0" smtClean="0"/>
              <a:t>O)</a:t>
            </a:r>
            <a:r>
              <a:rPr lang="en-US" baseline="-25000" dirty="0" smtClean="0"/>
              <a:t>6</a:t>
            </a:r>
            <a:r>
              <a:rPr lang="en-US" dirty="0" smtClean="0"/>
              <a:t>]</a:t>
            </a:r>
            <a:r>
              <a:rPr lang="en-US" baseline="30000" dirty="0" smtClean="0"/>
              <a:t>2+</a:t>
            </a:r>
            <a:endParaRPr lang="en-US" baseline="-25000" dirty="0" smtClean="0"/>
          </a:p>
          <a:p>
            <a:pPr lvl="1"/>
            <a:r>
              <a:rPr lang="en-US" dirty="0" smtClean="0"/>
              <a:t>Co(III) oxidant		Cr(II) reductant</a:t>
            </a:r>
          </a:p>
          <a:p>
            <a:endParaRPr lang="en-US" baseline="-25000" dirty="0" smtClean="0"/>
          </a:p>
          <a:p>
            <a:r>
              <a:rPr lang="en-US" dirty="0" smtClean="0"/>
              <a:t>--------- [(NH</a:t>
            </a:r>
            <a:r>
              <a:rPr lang="en-US" baseline="-25000" dirty="0" smtClean="0"/>
              <a:t>3</a:t>
            </a:r>
            <a:r>
              <a:rPr lang="en-US" dirty="0" smtClean="0"/>
              <a:t>)</a:t>
            </a:r>
            <a:r>
              <a:rPr lang="en-US" baseline="-25000" dirty="0" smtClean="0"/>
              <a:t>5 </a:t>
            </a:r>
            <a:r>
              <a:rPr lang="en-US" dirty="0" smtClean="0"/>
              <a:t>Co(CL)Cr(H</a:t>
            </a:r>
            <a:r>
              <a:rPr lang="en-US" baseline="-25000" dirty="0" smtClean="0"/>
              <a:t>2</a:t>
            </a:r>
            <a:r>
              <a:rPr lang="en-US" dirty="0" smtClean="0"/>
              <a:t>O)5]</a:t>
            </a:r>
            <a:r>
              <a:rPr lang="en-US" baseline="30000" dirty="0" smtClean="0"/>
              <a:t>4+</a:t>
            </a:r>
            <a:r>
              <a:rPr lang="en-US" dirty="0" smtClean="0"/>
              <a:t>   + H2O</a:t>
            </a:r>
          </a:p>
          <a:p>
            <a:pPr lvl="8"/>
            <a:r>
              <a:rPr lang="en-US" dirty="0" smtClean="0"/>
              <a:t>Co(III)	Cr(II)				(Step 1)</a:t>
            </a:r>
          </a:p>
          <a:p>
            <a:pPr lvl="1">
              <a:buNone/>
            </a:pPr>
            <a:endParaRPr lang="en-US" dirty="0" smtClean="0"/>
          </a:p>
          <a:p>
            <a:pPr lvl="1">
              <a:buNone/>
            </a:pPr>
            <a:r>
              <a:rPr lang="en-US" dirty="0" smtClean="0"/>
              <a:t> [(NH</a:t>
            </a:r>
            <a:r>
              <a:rPr lang="en-US" baseline="-25000" dirty="0" smtClean="0"/>
              <a:t>3</a:t>
            </a:r>
            <a:r>
              <a:rPr lang="en-US" dirty="0" smtClean="0"/>
              <a:t>)</a:t>
            </a:r>
            <a:r>
              <a:rPr lang="en-US" baseline="-25000" dirty="0" smtClean="0"/>
              <a:t>5 </a:t>
            </a:r>
            <a:r>
              <a:rPr lang="en-US" dirty="0" smtClean="0"/>
              <a:t>Co(CL)Cr(H</a:t>
            </a:r>
            <a:r>
              <a:rPr lang="en-US" baseline="-25000" dirty="0" smtClean="0"/>
              <a:t>2</a:t>
            </a:r>
            <a:r>
              <a:rPr lang="en-US" dirty="0" smtClean="0"/>
              <a:t>O)5]</a:t>
            </a:r>
            <a:r>
              <a:rPr lang="en-US" baseline="30000" dirty="0" smtClean="0"/>
              <a:t>4+ </a:t>
            </a:r>
            <a:r>
              <a:rPr lang="en-US" dirty="0" smtClean="0"/>
              <a:t>-----</a:t>
            </a:r>
          </a:p>
          <a:p>
            <a:pPr lvl="1">
              <a:buNone/>
            </a:pPr>
            <a:r>
              <a:rPr lang="en-US" dirty="0" smtClean="0"/>
              <a:t>Co(III)	Cr(II)				</a:t>
            </a:r>
          </a:p>
          <a:p>
            <a:pPr lvl="1">
              <a:buNone/>
            </a:pPr>
            <a:r>
              <a:rPr lang="en-US" dirty="0" smtClean="0"/>
              <a:t> [(NH</a:t>
            </a:r>
            <a:r>
              <a:rPr lang="en-US" baseline="-25000" dirty="0" smtClean="0"/>
              <a:t>3</a:t>
            </a:r>
            <a:r>
              <a:rPr lang="en-US" dirty="0" smtClean="0"/>
              <a:t>)</a:t>
            </a:r>
            <a:r>
              <a:rPr lang="en-US" baseline="-25000" dirty="0" smtClean="0"/>
              <a:t>5 </a:t>
            </a:r>
            <a:r>
              <a:rPr lang="en-US" dirty="0" smtClean="0"/>
              <a:t>Co(CL)Cr(H</a:t>
            </a:r>
            <a:r>
              <a:rPr lang="en-US" baseline="-25000" dirty="0" smtClean="0"/>
              <a:t>2</a:t>
            </a:r>
            <a:r>
              <a:rPr lang="en-US" dirty="0" smtClean="0"/>
              <a:t>O)5]</a:t>
            </a:r>
            <a:r>
              <a:rPr lang="en-US" baseline="30000" dirty="0" smtClean="0"/>
              <a:t>4+</a:t>
            </a:r>
            <a:r>
              <a:rPr lang="en-US" dirty="0" smtClean="0"/>
              <a:t> ----------------(Step 2)</a:t>
            </a:r>
          </a:p>
          <a:p>
            <a:pPr lvl="1">
              <a:buNone/>
            </a:pPr>
            <a:r>
              <a:rPr lang="en-US" dirty="0" smtClean="0"/>
              <a:t>Co(II) 		Cr(III)</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fontScale="90000"/>
          </a:bodyPr>
          <a:lstStyle/>
          <a:p>
            <a:r>
              <a:rPr lang="en-US" dirty="0" smtClean="0"/>
              <a:t>Inner –sphere Reactions Example</a:t>
            </a:r>
            <a:endParaRPr lang="en-US" dirty="0"/>
          </a:p>
        </p:txBody>
      </p:sp>
      <p:sp>
        <p:nvSpPr>
          <p:cNvPr id="3" name="Content Placeholder 2"/>
          <p:cNvSpPr>
            <a:spLocks noGrp="1"/>
          </p:cNvSpPr>
          <p:nvPr>
            <p:ph idx="1"/>
          </p:nvPr>
        </p:nvSpPr>
        <p:spPr>
          <a:xfrm>
            <a:off x="304800" y="1371600"/>
            <a:ext cx="8382000" cy="4953000"/>
          </a:xfrm>
        </p:spPr>
        <p:txBody>
          <a:bodyPr/>
          <a:lstStyle/>
          <a:p>
            <a:r>
              <a:rPr lang="en-US" dirty="0" smtClean="0"/>
              <a:t> [(NH</a:t>
            </a:r>
            <a:r>
              <a:rPr lang="en-US" baseline="-25000" dirty="0" smtClean="0"/>
              <a:t>3</a:t>
            </a:r>
            <a:r>
              <a:rPr lang="en-US" dirty="0" smtClean="0"/>
              <a:t>)</a:t>
            </a:r>
            <a:r>
              <a:rPr lang="en-US" baseline="-25000" dirty="0" smtClean="0"/>
              <a:t>5 </a:t>
            </a:r>
            <a:r>
              <a:rPr lang="en-US" dirty="0" smtClean="0"/>
              <a:t>Co(CL)Cr(H</a:t>
            </a:r>
            <a:r>
              <a:rPr lang="en-US" baseline="-25000" dirty="0" smtClean="0"/>
              <a:t>2</a:t>
            </a:r>
            <a:r>
              <a:rPr lang="en-US" dirty="0" smtClean="0"/>
              <a:t>O)5]</a:t>
            </a:r>
            <a:r>
              <a:rPr lang="en-US" baseline="30000" dirty="0" smtClean="0"/>
              <a:t>4+</a:t>
            </a:r>
            <a:r>
              <a:rPr lang="en-US" dirty="0" smtClean="0"/>
              <a:t>  + H2O ------------</a:t>
            </a:r>
          </a:p>
          <a:p>
            <a:r>
              <a:rPr lang="en-US" dirty="0" smtClean="0"/>
              <a:t> [(NH</a:t>
            </a:r>
            <a:r>
              <a:rPr lang="en-US" baseline="-25000" dirty="0" smtClean="0"/>
              <a:t>3</a:t>
            </a:r>
            <a:r>
              <a:rPr lang="en-US" dirty="0" smtClean="0"/>
              <a:t>)</a:t>
            </a:r>
            <a:r>
              <a:rPr lang="en-US" baseline="-25000" dirty="0" smtClean="0"/>
              <a:t>5 </a:t>
            </a:r>
            <a:r>
              <a:rPr lang="en-US" dirty="0" smtClean="0"/>
              <a:t>Co(H</a:t>
            </a:r>
            <a:r>
              <a:rPr lang="en-US" baseline="-25000" dirty="0" smtClean="0"/>
              <a:t>2</a:t>
            </a:r>
            <a:r>
              <a:rPr lang="en-US" dirty="0" smtClean="0"/>
              <a:t>O)]</a:t>
            </a:r>
            <a:r>
              <a:rPr lang="en-US" baseline="30000" dirty="0" smtClean="0"/>
              <a:t>2+</a:t>
            </a:r>
            <a:r>
              <a:rPr lang="en-US" dirty="0" smtClean="0"/>
              <a:t>  +  [(CL)Cr(H</a:t>
            </a:r>
            <a:r>
              <a:rPr lang="en-US" baseline="-25000" dirty="0" smtClean="0"/>
              <a:t>2</a:t>
            </a:r>
            <a:r>
              <a:rPr lang="en-US" dirty="0" smtClean="0"/>
              <a:t>O)5]</a:t>
            </a:r>
            <a:r>
              <a:rPr lang="en-US" baseline="30000" dirty="0" smtClean="0"/>
              <a:t>2+</a:t>
            </a:r>
            <a:r>
              <a:rPr lang="en-US" dirty="0" smtClean="0"/>
              <a:t> ------(Step3)</a:t>
            </a:r>
          </a:p>
          <a:p>
            <a:endParaRPr lang="en-US" dirty="0" smtClean="0"/>
          </a:p>
          <a:p>
            <a:r>
              <a:rPr lang="en-US" dirty="0" smtClean="0"/>
              <a:t>The final step is followed by a reaction made possible by the labile nature of Co(II) to produced the following</a:t>
            </a:r>
          </a:p>
          <a:p>
            <a:endParaRPr lang="en-US" dirty="0" smtClean="0"/>
          </a:p>
          <a:p>
            <a:r>
              <a:rPr lang="en-US" dirty="0" smtClean="0"/>
              <a:t> [(NH</a:t>
            </a:r>
            <a:r>
              <a:rPr lang="en-US" baseline="-25000" dirty="0" smtClean="0"/>
              <a:t>3</a:t>
            </a:r>
            <a:r>
              <a:rPr lang="en-US" dirty="0" smtClean="0"/>
              <a:t>)</a:t>
            </a:r>
            <a:r>
              <a:rPr lang="en-US" baseline="-25000" dirty="0" smtClean="0"/>
              <a:t>5 </a:t>
            </a:r>
            <a:r>
              <a:rPr lang="en-US" dirty="0" smtClean="0"/>
              <a:t>Co(H</a:t>
            </a:r>
            <a:r>
              <a:rPr lang="en-US" baseline="-25000" dirty="0" smtClean="0"/>
              <a:t>2</a:t>
            </a:r>
            <a:r>
              <a:rPr lang="en-US" dirty="0" smtClean="0"/>
              <a:t>O)]</a:t>
            </a:r>
            <a:r>
              <a:rPr lang="en-US" baseline="30000" dirty="0" smtClean="0"/>
              <a:t>2+</a:t>
            </a:r>
            <a:r>
              <a:rPr lang="en-US" dirty="0" smtClean="0"/>
              <a:t>  + 5H2O ------- [Co(H</a:t>
            </a:r>
            <a:r>
              <a:rPr lang="en-US" baseline="-25000" dirty="0" smtClean="0"/>
              <a:t>2</a:t>
            </a:r>
            <a:r>
              <a:rPr lang="en-US" dirty="0" smtClean="0"/>
              <a:t>O)6]</a:t>
            </a:r>
            <a:r>
              <a:rPr lang="en-US" baseline="30000" dirty="0" smtClean="0"/>
              <a:t>2+</a:t>
            </a:r>
            <a:r>
              <a:rPr lang="en-US" dirty="0" smtClean="0"/>
              <a:t>  + 5NH3</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55</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Complimentary Reactions</a:t>
            </a:r>
            <a:endParaRPr lang="en-US" dirty="0"/>
          </a:p>
        </p:txBody>
      </p:sp>
      <p:sp>
        <p:nvSpPr>
          <p:cNvPr id="3" name="Content Placeholder 2"/>
          <p:cNvSpPr>
            <a:spLocks noGrp="1"/>
          </p:cNvSpPr>
          <p:nvPr>
            <p:ph idx="1"/>
          </p:nvPr>
        </p:nvSpPr>
        <p:spPr>
          <a:xfrm>
            <a:off x="304800" y="1371600"/>
            <a:ext cx="8382000" cy="4953000"/>
          </a:xfrm>
        </p:spPr>
        <p:txBody>
          <a:bodyPr/>
          <a:lstStyle/>
          <a:p>
            <a:r>
              <a:rPr lang="en-US" dirty="0" smtClean="0"/>
              <a:t>So far we have described two types of reactions that is substitution and </a:t>
            </a:r>
            <a:r>
              <a:rPr lang="en-US" dirty="0" err="1" smtClean="0"/>
              <a:t>redox</a:t>
            </a:r>
            <a:r>
              <a:rPr lang="en-US" dirty="0" smtClean="0"/>
              <a:t> reactions</a:t>
            </a:r>
          </a:p>
          <a:p>
            <a:endParaRPr lang="en-US" dirty="0" smtClean="0"/>
          </a:p>
          <a:p>
            <a:r>
              <a:rPr lang="en-US" dirty="0" smtClean="0"/>
              <a:t>But there are other reactions that take place in complexes, these other types of reactions are primarily those of the ligands.</a:t>
            </a:r>
          </a:p>
          <a:p>
            <a:endParaRPr lang="en-US" dirty="0" smtClean="0"/>
          </a:p>
          <a:p>
            <a:r>
              <a:rPr lang="en-US" dirty="0" smtClean="0"/>
              <a:t>In these reactions coordination to the metal changes the </a:t>
            </a:r>
            <a:r>
              <a:rPr lang="en-US" dirty="0" err="1" smtClean="0"/>
              <a:t>ligand</a:t>
            </a:r>
            <a:r>
              <a:rPr lang="en-US" dirty="0" smtClean="0"/>
              <a:t> properties sufficiently to change the rate of the reaction or to </a:t>
            </a:r>
            <a:r>
              <a:rPr lang="en-US" dirty="0" err="1" smtClean="0"/>
              <a:t>makw</a:t>
            </a:r>
            <a:r>
              <a:rPr lang="en-US" dirty="0" smtClean="0"/>
              <a:t> possible a reaction that would otherwise not take place</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Complimentary Reactions</a:t>
            </a:r>
            <a:endParaRPr lang="en-US" dirty="0"/>
          </a:p>
        </p:txBody>
      </p:sp>
      <p:sp>
        <p:nvSpPr>
          <p:cNvPr id="3" name="Content Placeholder 2"/>
          <p:cNvSpPr>
            <a:spLocks noGrp="1"/>
          </p:cNvSpPr>
          <p:nvPr>
            <p:ph idx="1"/>
          </p:nvPr>
        </p:nvSpPr>
        <p:spPr>
          <a:xfrm>
            <a:off x="304800" y="1371600"/>
            <a:ext cx="8382000" cy="4953000"/>
          </a:xfrm>
        </p:spPr>
        <p:txBody>
          <a:bodyPr>
            <a:normAutofit fontScale="92500"/>
          </a:bodyPr>
          <a:lstStyle/>
          <a:p>
            <a:r>
              <a:rPr lang="en-US" dirty="0" smtClean="0"/>
              <a:t>Examples of these complimentary reactions include</a:t>
            </a:r>
          </a:p>
          <a:p>
            <a:endParaRPr lang="en-US" dirty="0" smtClean="0"/>
          </a:p>
          <a:p>
            <a:r>
              <a:rPr lang="en-US" dirty="0" smtClean="0"/>
              <a:t>(</a:t>
            </a:r>
            <a:r>
              <a:rPr lang="en-US" dirty="0" err="1" smtClean="0"/>
              <a:t>i</a:t>
            </a:r>
            <a:r>
              <a:rPr lang="en-US" dirty="0" smtClean="0"/>
              <a:t>) </a:t>
            </a:r>
            <a:r>
              <a:rPr lang="en-US" dirty="0" err="1" smtClean="0"/>
              <a:t>Friedel</a:t>
            </a:r>
            <a:r>
              <a:rPr lang="en-US" dirty="0" smtClean="0"/>
              <a:t> Crafts </a:t>
            </a:r>
            <a:r>
              <a:rPr lang="en-US" dirty="0" err="1" smtClean="0"/>
              <a:t>electrophilic</a:t>
            </a:r>
            <a:r>
              <a:rPr lang="en-US" dirty="0" smtClean="0"/>
              <a:t> substitutions. Lewis acids such as ALCL3, FeCL3, SnCL4, ZNCL2 and SbCL5 are used in this reaction. The labile complexes formed by </a:t>
            </a:r>
            <a:r>
              <a:rPr lang="en-US" dirty="0" err="1" smtClean="0"/>
              <a:t>acyl</a:t>
            </a:r>
            <a:r>
              <a:rPr lang="en-US" dirty="0" smtClean="0"/>
              <a:t> or alkyl halides and the above given lewis acids create intermediate that can react with aromatic compounds</a:t>
            </a:r>
          </a:p>
          <a:p>
            <a:endParaRPr lang="en-US" dirty="0" smtClean="0"/>
          </a:p>
          <a:p>
            <a:r>
              <a:rPr lang="en-US" dirty="0" smtClean="0"/>
              <a:t>(II) Hydrolysis of Esters, Amides, and Peptides. Labile complexes such as CU(II), Co(II), NI(II), </a:t>
            </a:r>
            <a:r>
              <a:rPr lang="en-US" dirty="0" err="1" smtClean="0"/>
              <a:t>Mn</a:t>
            </a:r>
            <a:r>
              <a:rPr lang="en-US" dirty="0" smtClean="0"/>
              <a:t>(II), Ca(II) and Mg(II) promote these reactions. These reactions depend on complex formation and hydrolysis as separate steps.</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Complimentary Reactions</a:t>
            </a:r>
            <a:endParaRPr lang="en-US" dirty="0"/>
          </a:p>
        </p:txBody>
      </p:sp>
      <p:sp>
        <p:nvSpPr>
          <p:cNvPr id="3" name="Content Placeholder 2"/>
          <p:cNvSpPr>
            <a:spLocks noGrp="1"/>
          </p:cNvSpPr>
          <p:nvPr>
            <p:ph idx="1"/>
          </p:nvPr>
        </p:nvSpPr>
        <p:spPr>
          <a:xfrm>
            <a:off x="304800" y="1295400"/>
            <a:ext cx="8382000" cy="5029200"/>
          </a:xfrm>
        </p:spPr>
        <p:txBody>
          <a:bodyPr>
            <a:normAutofit fontScale="92500" lnSpcReduction="20000"/>
          </a:bodyPr>
          <a:lstStyle/>
          <a:p>
            <a:r>
              <a:rPr lang="en-US" dirty="0" smtClean="0"/>
              <a:t>(III) Template Reactions. These are reactions where the formation of complexes places the ligands in the correct geometry for reaction </a:t>
            </a:r>
            <a:r>
              <a:rPr lang="en-US" dirty="0" err="1" smtClean="0"/>
              <a:t>e.g</a:t>
            </a:r>
            <a:r>
              <a:rPr lang="en-US" dirty="0" smtClean="0"/>
              <a:t> formation of </a:t>
            </a:r>
            <a:r>
              <a:rPr lang="en-US" dirty="0" err="1" smtClean="0"/>
              <a:t>phthalocyamines</a:t>
            </a:r>
            <a:r>
              <a:rPr lang="en-US" dirty="0" smtClean="0"/>
              <a:t>. </a:t>
            </a:r>
            <a:r>
              <a:rPr lang="en-US" dirty="0" err="1" smtClean="0"/>
              <a:t>E.g</a:t>
            </a:r>
            <a:r>
              <a:rPr lang="en-US" dirty="0" smtClean="0"/>
              <a:t> Schiff Base Template Reaction </a:t>
            </a:r>
            <a:r>
              <a:rPr lang="en-US" dirty="0" err="1" smtClean="0"/>
              <a:t>i.e</a:t>
            </a:r>
            <a:r>
              <a:rPr lang="en-US" dirty="0" smtClean="0"/>
              <a:t> NI(II) –O-</a:t>
            </a:r>
            <a:r>
              <a:rPr lang="en-US" dirty="0" err="1" smtClean="0"/>
              <a:t>aminothiophenol</a:t>
            </a:r>
            <a:r>
              <a:rPr lang="en-US" dirty="0" smtClean="0"/>
              <a:t> complex reacts with pyridine-1- </a:t>
            </a:r>
            <a:r>
              <a:rPr lang="en-US" dirty="0" err="1" smtClean="0"/>
              <a:t>carboxaldehyde</a:t>
            </a:r>
            <a:r>
              <a:rPr lang="en-US" dirty="0" smtClean="0"/>
              <a:t> to form the </a:t>
            </a:r>
            <a:r>
              <a:rPr lang="en-US" dirty="0" err="1" smtClean="0"/>
              <a:t>schiff</a:t>
            </a:r>
            <a:r>
              <a:rPr lang="en-US" dirty="0" smtClean="0"/>
              <a:t> base complex</a:t>
            </a:r>
          </a:p>
          <a:p>
            <a:endParaRPr lang="en-US" dirty="0" smtClean="0"/>
          </a:p>
          <a:p>
            <a:r>
              <a:rPr lang="en-US" dirty="0" smtClean="0"/>
              <a:t>(IV) </a:t>
            </a:r>
            <a:r>
              <a:rPr lang="en-US" dirty="0" err="1" smtClean="0"/>
              <a:t>Electrophilic</a:t>
            </a:r>
            <a:r>
              <a:rPr lang="en-US" dirty="0" smtClean="0"/>
              <a:t> Substitution. </a:t>
            </a:r>
            <a:r>
              <a:rPr lang="en-US" dirty="0" err="1" smtClean="0"/>
              <a:t>Acetylacetone</a:t>
            </a:r>
            <a:r>
              <a:rPr lang="en-US" dirty="0" smtClean="0"/>
              <a:t> complexes are known to undergo a wide variety of reactions that are at least superficially similar to aromatic </a:t>
            </a:r>
            <a:r>
              <a:rPr lang="en-US" dirty="0" err="1" smtClean="0"/>
              <a:t>electrophilic</a:t>
            </a:r>
            <a:r>
              <a:rPr lang="en-US" dirty="0" smtClean="0"/>
              <a:t> substitutions. </a:t>
            </a:r>
            <a:r>
              <a:rPr lang="en-US" dirty="0" err="1" smtClean="0"/>
              <a:t>E.g</a:t>
            </a:r>
            <a:r>
              <a:rPr lang="en-US" dirty="0" smtClean="0"/>
              <a:t> </a:t>
            </a:r>
            <a:r>
              <a:rPr lang="en-US" dirty="0" err="1" smtClean="0"/>
              <a:t>bromination</a:t>
            </a:r>
            <a:r>
              <a:rPr lang="en-US" dirty="0" smtClean="0"/>
              <a:t>, nitration, etc, coordination forces the </a:t>
            </a:r>
            <a:r>
              <a:rPr lang="en-US" dirty="0" err="1" smtClean="0"/>
              <a:t>ligand</a:t>
            </a:r>
            <a:r>
              <a:rPr lang="en-US" dirty="0" smtClean="0"/>
              <a:t> into an </a:t>
            </a:r>
            <a:r>
              <a:rPr lang="en-US" dirty="0" err="1" smtClean="0"/>
              <a:t>enol</a:t>
            </a:r>
            <a:r>
              <a:rPr lang="en-US" dirty="0" smtClean="0"/>
              <a:t> form and promotes reaction at the center carbon by preventing reaction at the oxygen and concentrating the negative charges on carbon, e.g. </a:t>
            </a:r>
            <a:r>
              <a:rPr lang="en-US" dirty="0" err="1" smtClean="0"/>
              <a:t>Acetylacetone</a:t>
            </a:r>
            <a:r>
              <a:rPr lang="en-US" dirty="0" smtClean="0"/>
              <a:t> complexes with  </a:t>
            </a:r>
            <a:r>
              <a:rPr lang="en-US" dirty="0" err="1" smtClean="0"/>
              <a:t>Cl</a:t>
            </a:r>
            <a:r>
              <a:rPr lang="en-US" dirty="0" smtClean="0"/>
              <a:t>, Br, SCN, NO2, CH2Cl, etc</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8000" dirty="0" smtClean="0"/>
              <a:t>Good Luck In Your Exams</a:t>
            </a:r>
            <a:endParaRPr lang="en-US" sz="80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smtClean="0"/>
              <a:t>Example 2</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6</a:t>
            </a:fld>
            <a:endParaRPr lang="en-US"/>
          </a:p>
        </p:txBody>
      </p:sp>
      <p:pic>
        <p:nvPicPr>
          <p:cNvPr id="5" name="Content Placeholder 4" descr="http://www.chemguide.co.uk/inorganic/complexions/feh2oion.gif"/>
          <p:cNvPicPr>
            <a:picLocks noGrp="1"/>
          </p:cNvPicPr>
          <p:nvPr>
            <p:ph idx="1"/>
          </p:nvPr>
        </p:nvPicPr>
        <p:blipFill>
          <a:blip r:embed="rId3"/>
          <a:srcRect/>
          <a:stretch>
            <a:fillRect/>
          </a:stretch>
        </p:blipFill>
        <p:spPr bwMode="auto">
          <a:xfrm>
            <a:off x="2438400" y="2667000"/>
            <a:ext cx="4648199" cy="2819400"/>
          </a:xfrm>
          <a:prstGeom prst="rect">
            <a:avLst/>
          </a:prstGeom>
          <a:noFill/>
          <a:ln w="9525">
            <a:noFill/>
            <a:miter lim="800000"/>
            <a:headEnd/>
            <a:tailEnd/>
          </a:ln>
        </p:spPr>
      </p:pic>
      <p:sp>
        <p:nvSpPr>
          <p:cNvPr id="6" name="Rectangle 5"/>
          <p:cNvSpPr/>
          <p:nvPr/>
        </p:nvSpPr>
        <p:spPr>
          <a:xfrm>
            <a:off x="762000" y="1752600"/>
            <a:ext cx="6553200" cy="1015663"/>
          </a:xfrm>
          <a:prstGeom prst="rect">
            <a:avLst/>
          </a:prstGeom>
        </p:spPr>
        <p:txBody>
          <a:bodyPr wrap="square">
            <a:spAutoFit/>
          </a:bodyPr>
          <a:lstStyle/>
          <a:p>
            <a:r>
              <a:rPr lang="en-US" sz="2400" b="1" i="1" dirty="0" smtClean="0"/>
              <a:t>Fe(H</a:t>
            </a:r>
            <a:r>
              <a:rPr lang="en-US" sz="2400" b="1" i="1" baseline="-25000" dirty="0" smtClean="0"/>
              <a:t>2</a:t>
            </a:r>
            <a:r>
              <a:rPr lang="en-US" sz="2400" b="1" i="1" dirty="0" smtClean="0"/>
              <a:t>O)</a:t>
            </a:r>
            <a:r>
              <a:rPr lang="en-US" sz="2400" b="1" i="1" baseline="-25000" dirty="0" smtClean="0"/>
              <a:t>6</a:t>
            </a:r>
            <a:r>
              <a:rPr lang="en-US" sz="2400" b="1" i="1" dirty="0" smtClean="0"/>
              <a:t> </a:t>
            </a:r>
            <a:r>
              <a:rPr lang="en-US" sz="2400" b="1" i="1" baseline="30000" dirty="0" smtClean="0"/>
              <a:t>3+</a:t>
            </a:r>
            <a:endParaRPr lang="en-US" sz="2400" dirty="0" smtClean="0"/>
          </a:p>
          <a:p>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229600" cy="1295400"/>
          </a:xfrm>
        </p:spPr>
        <p:txBody>
          <a:bodyPr>
            <a:normAutofit fontScale="90000"/>
          </a:bodyPr>
          <a:lstStyle/>
          <a:p>
            <a:pPr>
              <a:defRPr/>
            </a:pPr>
            <a:r>
              <a:rPr lang="en-US" dirty="0" smtClean="0"/>
              <a:t> </a:t>
            </a:r>
            <a:br>
              <a:rPr lang="en-US" dirty="0" smtClean="0"/>
            </a:br>
            <a:r>
              <a:rPr lang="en-US" dirty="0" smtClean="0"/>
              <a:t/>
            </a:r>
            <a:br>
              <a:rPr lang="en-US" dirty="0" smtClean="0"/>
            </a:br>
            <a:r>
              <a:rPr lang="en-US" dirty="0" smtClean="0"/>
              <a:t/>
            </a:r>
            <a:br>
              <a:rPr lang="en-US" dirty="0" smtClean="0"/>
            </a:br>
            <a:r>
              <a:rPr lang="en-US" sz="4400" dirty="0" smtClean="0"/>
              <a:t>Properties of Coordination Complexes</a:t>
            </a:r>
            <a:r>
              <a:rPr lang="en-US" dirty="0" smtClean="0"/>
              <a:t/>
            </a:r>
            <a:br>
              <a:rPr lang="en-US" dirty="0" smtClean="0"/>
            </a:br>
            <a:endParaRPr lang="en-US" dirty="0" smtClean="0"/>
          </a:p>
        </p:txBody>
      </p:sp>
      <p:sp>
        <p:nvSpPr>
          <p:cNvPr id="7171" name="Rectangle 3"/>
          <p:cNvSpPr>
            <a:spLocks noGrp="1" noChangeArrowheads="1"/>
          </p:cNvSpPr>
          <p:nvPr>
            <p:ph idx="1"/>
          </p:nvPr>
        </p:nvSpPr>
        <p:spPr>
          <a:xfrm>
            <a:off x="381000" y="990600"/>
            <a:ext cx="8305800" cy="5562600"/>
          </a:xfrm>
        </p:spPr>
        <p:txBody>
          <a:bodyPr>
            <a:normAutofit fontScale="92500" lnSpcReduction="20000"/>
          </a:bodyPr>
          <a:lstStyle/>
          <a:p>
            <a:pPr>
              <a:buFont typeface="Arial" pitchFamily="34" charset="0"/>
              <a:buChar char="•"/>
            </a:pPr>
            <a:r>
              <a:rPr lang="en-US" sz="2800" dirty="0" smtClean="0"/>
              <a:t>Some methods of verifying the presence of complex ions include studying its chemical behavior. This can be achieved by observing the compounds' color, solubility, absorption spectrum, magnetic properties, etc. The properties of complex compounds are separate from the properties of the individual atoms. By forming coordination compounds, the properties of both the metal and the ligand are altered.</a:t>
            </a:r>
          </a:p>
          <a:p>
            <a:r>
              <a:rPr lang="en-US" sz="2800" dirty="0" smtClean="0"/>
              <a:t>Metal-</a:t>
            </a:r>
            <a:r>
              <a:rPr lang="en-US" sz="2800" dirty="0" err="1" smtClean="0"/>
              <a:t>ligand</a:t>
            </a:r>
            <a:r>
              <a:rPr lang="en-US" sz="2800" dirty="0" smtClean="0"/>
              <a:t> bonds are typically thought of Lewis acid-base interactions. The metal atom acts as an electron pair acceptor (Lewis acid), while the ligands act as electron pair donors (Lewis base). The nature of the bond between metal and ligand is stronger than </a:t>
            </a:r>
            <a:r>
              <a:rPr lang="en-US" sz="2800" dirty="0" smtClean="0">
                <a:hlinkClick r:id="rId3" tooltip="Physical Chemistry/Quantum Mechanics/Intermolecular Forces"/>
              </a:rPr>
              <a:t>intermolecular forces</a:t>
            </a:r>
            <a:r>
              <a:rPr lang="en-US" sz="2800" dirty="0" smtClean="0"/>
              <a:t> because they form directional bonds between the metal ion and the ligand, but are weaker than covalent bonds and ionic bonds.</a:t>
            </a:r>
          </a:p>
          <a:p>
            <a:pPr marL="514350" indent="-514350" eaLnBrk="1" hangingPunct="1">
              <a:lnSpc>
                <a:spcPct val="120000"/>
              </a:lnSpc>
              <a:buFontTx/>
              <a:buNone/>
            </a:pPr>
            <a:endParaRPr lang="en-US" sz="2800" b="1" dirty="0" smtClean="0"/>
          </a:p>
          <a:p>
            <a:pPr marL="514350" indent="-514350" eaLnBrk="1" hangingPunct="1">
              <a:lnSpc>
                <a:spcPct val="120000"/>
              </a:lnSpc>
              <a:buFontTx/>
              <a:buNone/>
            </a:pPr>
            <a:endParaRPr lang="en-US" sz="2800" b="1" dirty="0" smtClean="0"/>
          </a:p>
        </p:txBody>
      </p:sp>
      <p:sp>
        <p:nvSpPr>
          <p:cNvPr id="4" name="Slide Number Placeholder 3"/>
          <p:cNvSpPr>
            <a:spLocks noGrp="1"/>
          </p:cNvSpPr>
          <p:nvPr>
            <p:ph type="sldNum" sz="quarter" idx="12"/>
          </p:nvPr>
        </p:nvSpPr>
        <p:spPr/>
        <p:txBody>
          <a:bodyPr/>
          <a:lstStyle/>
          <a:p>
            <a:fld id="{C8A017B1-AA8B-4117-9407-C3AD51B84228}" type="slidenum">
              <a:rPr lang="en-US" smtClean="0"/>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0"/>
            <a:ext cx="8610600" cy="11430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4400" b="1" dirty="0" smtClean="0"/>
              <a:t>Examples of complex compounds</a:t>
            </a:r>
            <a:endParaRPr lang="en-ZA" dirty="0" smtClean="0"/>
          </a:p>
        </p:txBody>
      </p:sp>
      <p:sp>
        <p:nvSpPr>
          <p:cNvPr id="9219" name="Content Placeholder 2"/>
          <p:cNvSpPr>
            <a:spLocks noGrp="1"/>
          </p:cNvSpPr>
          <p:nvPr>
            <p:ph idx="1"/>
          </p:nvPr>
        </p:nvSpPr>
        <p:spPr>
          <a:xfrm>
            <a:off x="0" y="1143000"/>
            <a:ext cx="9144000" cy="5334000"/>
          </a:xfrm>
        </p:spPr>
        <p:txBody>
          <a:bodyPr>
            <a:normAutofit/>
          </a:bodyPr>
          <a:lstStyle/>
          <a:p>
            <a:pPr>
              <a:buNone/>
            </a:pPr>
            <a:endParaRPr lang="en-US" sz="2800" dirty="0" smtClean="0"/>
          </a:p>
          <a:p>
            <a:pPr>
              <a:buNone/>
            </a:pPr>
            <a:r>
              <a:rPr lang="en-US" sz="2800" dirty="0" smtClean="0"/>
              <a:t>Complex </a:t>
            </a:r>
            <a:r>
              <a:rPr lang="en-US" sz="2800" dirty="0" err="1" smtClean="0"/>
              <a:t>compds</a:t>
            </a:r>
            <a:r>
              <a:rPr lang="en-US" sz="2800" dirty="0" smtClean="0"/>
              <a:t>. 		CN 		O.S of metal</a:t>
            </a:r>
          </a:p>
          <a:p>
            <a:pPr algn="just">
              <a:buNone/>
            </a:pPr>
            <a:endParaRPr lang="en-US" dirty="0" smtClean="0"/>
          </a:p>
          <a:p>
            <a:pPr algn="just">
              <a:buNone/>
            </a:pPr>
            <a:r>
              <a:rPr lang="en-US" dirty="0" smtClean="0"/>
              <a:t>[Fe(CN)</a:t>
            </a:r>
            <a:r>
              <a:rPr lang="en-US" baseline="-25000" dirty="0" smtClean="0"/>
              <a:t>6</a:t>
            </a:r>
            <a:r>
              <a:rPr lang="en-US" dirty="0" smtClean="0"/>
              <a:t>]</a:t>
            </a:r>
            <a:r>
              <a:rPr lang="en-US" baseline="30000" dirty="0" smtClean="0"/>
              <a:t>4-				</a:t>
            </a:r>
            <a:r>
              <a:rPr lang="en-US" dirty="0" smtClean="0"/>
              <a:t>6			2+</a:t>
            </a:r>
          </a:p>
          <a:p>
            <a:pPr algn="just">
              <a:buNone/>
            </a:pPr>
            <a:endParaRPr lang="en-US" dirty="0" smtClean="0"/>
          </a:p>
          <a:p>
            <a:pPr algn="just">
              <a:buNone/>
            </a:pPr>
            <a:r>
              <a:rPr lang="en-US" dirty="0" smtClean="0"/>
              <a:t>[Co(NH</a:t>
            </a:r>
            <a:r>
              <a:rPr lang="en-US" baseline="-25000" dirty="0" smtClean="0"/>
              <a:t>3</a:t>
            </a:r>
            <a:r>
              <a:rPr lang="en-US" dirty="0" smtClean="0"/>
              <a:t>)</a:t>
            </a:r>
            <a:r>
              <a:rPr lang="en-US" baseline="-25000" dirty="0" smtClean="0"/>
              <a:t>4</a:t>
            </a:r>
            <a:r>
              <a:rPr lang="en-US" dirty="0" smtClean="0"/>
              <a:t>SO</a:t>
            </a:r>
            <a:r>
              <a:rPr lang="en-US" baseline="-25000" dirty="0" smtClean="0"/>
              <a:t>4</a:t>
            </a:r>
            <a:r>
              <a:rPr lang="en-US" dirty="0" smtClean="0"/>
              <a:t>]			5			1+</a:t>
            </a:r>
          </a:p>
          <a:p>
            <a:pPr algn="just">
              <a:buNone/>
            </a:pPr>
            <a:endParaRPr lang="en-US" dirty="0" smtClean="0"/>
          </a:p>
          <a:p>
            <a:pPr algn="just">
              <a:buNone/>
            </a:pPr>
            <a:r>
              <a:rPr lang="en-US" dirty="0" smtClean="0"/>
              <a:t>[Pt(NH</a:t>
            </a:r>
            <a:r>
              <a:rPr lang="en-US" baseline="-25000" dirty="0" smtClean="0"/>
              <a:t>3</a:t>
            </a:r>
            <a:r>
              <a:rPr lang="en-US" dirty="0" smtClean="0"/>
              <a:t>)</a:t>
            </a:r>
            <a:r>
              <a:rPr lang="en-US" baseline="-25000" dirty="0" smtClean="0"/>
              <a:t>4</a:t>
            </a:r>
            <a:r>
              <a:rPr lang="en-US" dirty="0" smtClean="0"/>
              <a:t>]</a:t>
            </a:r>
            <a:r>
              <a:rPr lang="en-US" baseline="30000" dirty="0" smtClean="0"/>
              <a:t>2+				</a:t>
            </a:r>
            <a:r>
              <a:rPr lang="en-US" dirty="0" smtClean="0"/>
              <a:t>4			2+</a:t>
            </a:r>
          </a:p>
          <a:p>
            <a:pPr algn="just">
              <a:buNone/>
            </a:pPr>
            <a:endParaRPr lang="en-US" dirty="0" smtClean="0"/>
          </a:p>
          <a:p>
            <a:pPr algn="just">
              <a:buNone/>
            </a:pPr>
            <a:r>
              <a:rPr lang="en-US" dirty="0" smtClean="0"/>
              <a:t>[Ni(NH</a:t>
            </a:r>
            <a:r>
              <a:rPr lang="en-US" baseline="-25000" dirty="0" smtClean="0"/>
              <a:t>2</a:t>
            </a:r>
            <a:r>
              <a:rPr lang="en-US" dirty="0" smtClean="0"/>
              <a:t>CH</a:t>
            </a:r>
            <a:r>
              <a:rPr lang="en-US" baseline="-25000" dirty="0" smtClean="0"/>
              <a:t>2</a:t>
            </a:r>
            <a:r>
              <a:rPr lang="en-US" dirty="0" smtClean="0"/>
              <a:t>CH</a:t>
            </a:r>
            <a:r>
              <a:rPr lang="en-US" baseline="-25000" dirty="0" smtClean="0"/>
              <a:t>2</a:t>
            </a:r>
            <a:r>
              <a:rPr lang="en-US" dirty="0" smtClean="0"/>
              <a:t>NH</a:t>
            </a:r>
            <a:r>
              <a:rPr lang="en-US" baseline="-25000" dirty="0" smtClean="0"/>
              <a:t>2</a:t>
            </a:r>
            <a:r>
              <a:rPr lang="en-US" dirty="0" smtClean="0"/>
              <a:t>)</a:t>
            </a:r>
            <a:r>
              <a:rPr lang="en-US" baseline="-25000" dirty="0" smtClean="0"/>
              <a:t>3</a:t>
            </a:r>
            <a:r>
              <a:rPr lang="en-US" dirty="0" smtClean="0"/>
              <a:t>]</a:t>
            </a:r>
            <a:r>
              <a:rPr lang="en-US" baseline="30000" dirty="0" smtClean="0"/>
              <a:t>2+		</a:t>
            </a:r>
            <a:r>
              <a:rPr lang="en-US" dirty="0" smtClean="0"/>
              <a:t>6			2+</a:t>
            </a:r>
            <a:endParaRPr lang="en-ZA" dirty="0" smtClean="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8</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228600"/>
            <a:ext cx="8229600" cy="12192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5400" b="1" dirty="0" smtClean="0"/>
              <a:t/>
            </a:r>
            <a:br>
              <a:rPr lang="en-US" sz="5400" b="1" dirty="0" smtClean="0"/>
            </a:br>
            <a:r>
              <a:rPr lang="en-US" dirty="0" smtClean="0"/>
              <a:t>Common Ligands</a:t>
            </a:r>
            <a:br>
              <a:rPr lang="en-US" dirty="0" smtClean="0"/>
            </a:br>
            <a:endParaRPr lang="en-ZA" dirty="0" smtClean="0"/>
          </a:p>
        </p:txBody>
      </p:sp>
      <p:sp>
        <p:nvSpPr>
          <p:cNvPr id="9219" name="Content Placeholder 2"/>
          <p:cNvSpPr>
            <a:spLocks noGrp="1"/>
          </p:cNvSpPr>
          <p:nvPr>
            <p:ph idx="1"/>
          </p:nvPr>
        </p:nvSpPr>
        <p:spPr>
          <a:xfrm>
            <a:off x="0" y="1143000"/>
            <a:ext cx="9144000" cy="5334000"/>
          </a:xfrm>
        </p:spPr>
        <p:txBody>
          <a:bodyPr>
            <a:normAutofit/>
          </a:bodyPr>
          <a:lstStyle/>
          <a:p>
            <a:pPr>
              <a:buNone/>
            </a:pPr>
            <a:endParaRPr lang="en-ZA" dirty="0" smtClean="0"/>
          </a:p>
          <a:p>
            <a:pPr>
              <a:buNone/>
            </a:pPr>
            <a:r>
              <a:rPr lang="en-US" dirty="0" err="1" smtClean="0"/>
              <a:t>Monodentate</a:t>
            </a:r>
            <a:r>
              <a:rPr lang="en-US" dirty="0" smtClean="0"/>
              <a:t> ligands donate one pair of electrons to the central metal atoms. An example of these ligands are the </a:t>
            </a:r>
            <a:r>
              <a:rPr lang="en-US" dirty="0" err="1" smtClean="0"/>
              <a:t>haldide</a:t>
            </a:r>
            <a:r>
              <a:rPr lang="en-US" dirty="0" smtClean="0"/>
              <a:t> ions (F</a:t>
            </a:r>
            <a:r>
              <a:rPr lang="en-US" baseline="30000" dirty="0" smtClean="0"/>
              <a:t>-</a:t>
            </a:r>
            <a:r>
              <a:rPr lang="en-US" dirty="0" smtClean="0"/>
              <a:t>, </a:t>
            </a:r>
            <a:r>
              <a:rPr lang="en-US" dirty="0" err="1" smtClean="0"/>
              <a:t>Cl</a:t>
            </a:r>
            <a:r>
              <a:rPr lang="en-US" baseline="30000" dirty="0" smtClean="0"/>
              <a:t>-</a:t>
            </a:r>
            <a:r>
              <a:rPr lang="en-US" dirty="0" smtClean="0"/>
              <a:t>, Br</a:t>
            </a:r>
            <a:r>
              <a:rPr lang="en-US" baseline="30000" dirty="0" smtClean="0"/>
              <a:t>-</a:t>
            </a:r>
            <a:r>
              <a:rPr lang="en-US" dirty="0" smtClean="0"/>
              <a:t>, I</a:t>
            </a:r>
            <a:r>
              <a:rPr lang="en-US" baseline="30000" dirty="0" smtClean="0"/>
              <a:t>-</a:t>
            </a:r>
            <a:r>
              <a:rPr lang="en-US" dirty="0" smtClean="0"/>
              <a:t>). </a:t>
            </a:r>
            <a:r>
              <a:rPr lang="en-US" dirty="0" err="1" smtClean="0"/>
              <a:t>Polydentate</a:t>
            </a:r>
            <a:r>
              <a:rPr lang="en-US" dirty="0" smtClean="0"/>
              <a:t> ligands, also called </a:t>
            </a:r>
            <a:r>
              <a:rPr lang="en-US" dirty="0" err="1" smtClean="0"/>
              <a:t>chelates</a:t>
            </a:r>
            <a:r>
              <a:rPr lang="en-US" dirty="0" smtClean="0"/>
              <a:t> or chelating agents, donate more than one pair of electrons to the metal atom forming a stronger bond and a more stable complex. A common chelating agent is </a:t>
            </a:r>
            <a:r>
              <a:rPr lang="en-US" dirty="0" err="1" smtClean="0"/>
              <a:t>ethylenediamine</a:t>
            </a:r>
            <a:r>
              <a:rPr lang="en-US" dirty="0" smtClean="0"/>
              <a:t> (en), which, as the name suggests, contains two ammines or :NH</a:t>
            </a:r>
            <a:r>
              <a:rPr lang="en-US" baseline="-25000" dirty="0" smtClean="0"/>
              <a:t>2</a:t>
            </a:r>
            <a:r>
              <a:rPr lang="en-US" dirty="0" smtClean="0"/>
              <a:t> sites which can bind to two sites on the central metal. An example of a tridentate ligand is </a:t>
            </a:r>
            <a:r>
              <a:rPr lang="en-US" dirty="0" err="1" smtClean="0"/>
              <a:t>bis-diethylenetriammine</a:t>
            </a:r>
            <a:r>
              <a:rPr lang="en-US" dirty="0" smtClean="0"/>
              <a:t>. An example of such a coordination complex is </a:t>
            </a:r>
            <a:r>
              <a:rPr lang="en-US" dirty="0" err="1" smtClean="0"/>
              <a:t>bis-diethylenetriamine</a:t>
            </a:r>
            <a:r>
              <a:rPr lang="en-US" dirty="0" smtClean="0"/>
              <a:t> </a:t>
            </a:r>
            <a:r>
              <a:rPr lang="en-US" dirty="0" err="1" smtClean="0"/>
              <a:t>cobalt</a:t>
            </a:r>
            <a:r>
              <a:rPr lang="en-US" baseline="30000" dirty="0" err="1" smtClean="0"/>
              <a:t>III</a:t>
            </a:r>
            <a:r>
              <a:rPr lang="en-US" dirty="0" smtClean="0"/>
              <a:t>.</a:t>
            </a:r>
            <a:endParaRPr lang="en-ZA" baseline="30000" dirty="0" smtClean="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9</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5633</TotalTime>
  <Words>3520</Words>
  <Application>Microsoft Office PowerPoint</Application>
  <PresentationFormat>On-screen Show (4:3)</PresentationFormat>
  <Paragraphs>438</Paragraphs>
  <Slides>59</Slides>
  <Notes>4</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Flow</vt:lpstr>
      <vt:lpstr>LECTURE NOTE CHEM 4236 Inorganic Chemistry  By   Dr. Mrs. Bertha Abdu Danja  Department of Chemical Sciences,  Faculty of Science Federal University Kashere , Gombe State Nigeria Second Semester 2015/2016 </vt:lpstr>
      <vt:lpstr>Definition of Complex</vt:lpstr>
      <vt:lpstr>Definition of complex</vt:lpstr>
      <vt:lpstr>Example</vt:lpstr>
      <vt:lpstr>Example</vt:lpstr>
      <vt:lpstr>Example 2</vt:lpstr>
      <vt:lpstr>    Properties of Coordination Complexes </vt:lpstr>
      <vt:lpstr>        Examples of complex compounds</vt:lpstr>
      <vt:lpstr>        Common Ligands </vt:lpstr>
      <vt:lpstr>        Complexes</vt:lpstr>
      <vt:lpstr>Ligands</vt:lpstr>
      <vt:lpstr>      Structures of complex</vt:lpstr>
      <vt:lpstr>Structure of Complex</vt:lpstr>
      <vt:lpstr>Structure of Complex</vt:lpstr>
      <vt:lpstr>Tetrahedral </vt:lpstr>
      <vt:lpstr>Structure of Complex</vt:lpstr>
      <vt:lpstr>Structure of Complex</vt:lpstr>
      <vt:lpstr>Structure of Complex</vt:lpstr>
      <vt:lpstr>Isomerism</vt:lpstr>
      <vt:lpstr>Isomerism</vt:lpstr>
      <vt:lpstr>Isomerism</vt:lpstr>
      <vt:lpstr>Isomerism</vt:lpstr>
      <vt:lpstr>Substitution Reactions: Inert and Labile Compounds</vt:lpstr>
      <vt:lpstr>Substitution Reactions: Inert and Labile Compounds</vt:lpstr>
      <vt:lpstr>Substitution Reactions: Inert and Labile Compounds</vt:lpstr>
      <vt:lpstr>Substitution Reactions: Inert and Labile Compounds</vt:lpstr>
      <vt:lpstr>General Substitution Reactions of Octahedral Complexes: Reaction Mechanisms for Octahedral Substitution</vt:lpstr>
      <vt:lpstr>General Substitution Reactions of Octahedral Complexes</vt:lpstr>
      <vt:lpstr>General Substitution Reactions of Octahedral Complexes</vt:lpstr>
      <vt:lpstr>General Substitution Reactions of Octahedral Complexes</vt:lpstr>
      <vt:lpstr>General Substitution Reactions of Octahedral Complexes</vt:lpstr>
      <vt:lpstr>Substitution Reactions of Octahedral Complexes: Mechanisms</vt:lpstr>
      <vt:lpstr>Substitution Reactions of Octahedral Complexes: Mechanisms Kinetics</vt:lpstr>
      <vt:lpstr>Substitution Reactions of Octahedral Complexes: Mechanisms Kinetics</vt:lpstr>
      <vt:lpstr>Substitution Reactions of Octahedral Complexes: Mechanisms Kinetics</vt:lpstr>
      <vt:lpstr>Substitution Reactions of Octahedral Complexes: Mechanisms Kinetics</vt:lpstr>
      <vt:lpstr>Substitution Reactions of Octahedral Complexes: Mechanisms Kinetics</vt:lpstr>
      <vt:lpstr>Substitution Reactions of Octahedral Complexes: Mechanisms Kinetics</vt:lpstr>
      <vt:lpstr>Experimental Conditions</vt:lpstr>
      <vt:lpstr>Experimental Conditions</vt:lpstr>
      <vt:lpstr>Experimental Conditions</vt:lpstr>
      <vt:lpstr>Experimental Conditions</vt:lpstr>
      <vt:lpstr>Experimental Conditions</vt:lpstr>
      <vt:lpstr>Experimental Conditions</vt:lpstr>
      <vt:lpstr>Experimental Conditions</vt:lpstr>
      <vt:lpstr>Experimental Conditions</vt:lpstr>
      <vt:lpstr>Experimental Conditions</vt:lpstr>
      <vt:lpstr>Outer- Sphere and Inner - sphere reactions</vt:lpstr>
      <vt:lpstr>Outer- Sphere and Inner = sphere reactions</vt:lpstr>
      <vt:lpstr>Outer-Sphere Reactions</vt:lpstr>
      <vt:lpstr>Outer-Sphere Reactions</vt:lpstr>
      <vt:lpstr>Outer-Sphere Reactions</vt:lpstr>
      <vt:lpstr>Inner-sphere Reactions</vt:lpstr>
      <vt:lpstr>Inner-sphere Reactions</vt:lpstr>
      <vt:lpstr>Inner –sphere Reactions Example</vt:lpstr>
      <vt:lpstr>Complimentary Reactions</vt:lpstr>
      <vt:lpstr>Complimentary Reactions</vt:lpstr>
      <vt:lpstr>Complimentary Reactions</vt:lpstr>
      <vt:lpstr>Slide 59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Water and Environmental Sanitation Situation in Nigeria</dc:title>
  <dc:creator>User</dc:creator>
  <cp:lastModifiedBy>User</cp:lastModifiedBy>
  <cp:revision>1008</cp:revision>
  <dcterms:created xsi:type="dcterms:W3CDTF">2013-06-10T16:59:22Z</dcterms:created>
  <dcterms:modified xsi:type="dcterms:W3CDTF">2018-03-06T11:40:21Z</dcterms:modified>
</cp:coreProperties>
</file>