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9.xml" ContentType="application/vnd.openxmlformats-officedocument.presentationml.notesSlide+xml"/>
  <Override PartName="/ppt/slides/slide79.xml" ContentType="application/vnd.openxmlformats-officedocument.presentationml.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1"/>
  </p:sldMasterIdLst>
  <p:notesMasterIdLst>
    <p:notesMasterId r:id="rId89"/>
  </p:notesMasterIdLst>
  <p:sldIdLst>
    <p:sldId id="256" r:id="rId2"/>
    <p:sldId id="311" r:id="rId3"/>
    <p:sldId id="265" r:id="rId4"/>
    <p:sldId id="300" r:id="rId5"/>
    <p:sldId id="267" r:id="rId6"/>
    <p:sldId id="295" r:id="rId7"/>
    <p:sldId id="296" r:id="rId8"/>
    <p:sldId id="297" r:id="rId9"/>
    <p:sldId id="298" r:id="rId10"/>
    <p:sldId id="299" r:id="rId11"/>
    <p:sldId id="301" r:id="rId12"/>
    <p:sldId id="302" r:id="rId13"/>
    <p:sldId id="303" r:id="rId14"/>
    <p:sldId id="304" r:id="rId15"/>
    <p:sldId id="305" r:id="rId16"/>
    <p:sldId id="437" r:id="rId17"/>
    <p:sldId id="438" r:id="rId18"/>
    <p:sldId id="439" r:id="rId19"/>
    <p:sldId id="435" r:id="rId20"/>
    <p:sldId id="306" r:id="rId21"/>
    <p:sldId id="440" r:id="rId22"/>
    <p:sldId id="436" r:id="rId23"/>
    <p:sldId id="441" r:id="rId24"/>
    <p:sldId id="442" r:id="rId25"/>
    <p:sldId id="443" r:id="rId26"/>
    <p:sldId id="444" r:id="rId27"/>
    <p:sldId id="445" r:id="rId28"/>
    <p:sldId id="446" r:id="rId29"/>
    <p:sldId id="447" r:id="rId30"/>
    <p:sldId id="448" r:id="rId31"/>
    <p:sldId id="449" r:id="rId32"/>
    <p:sldId id="450" r:id="rId33"/>
    <p:sldId id="452" r:id="rId34"/>
    <p:sldId id="451" r:id="rId35"/>
    <p:sldId id="466" r:id="rId36"/>
    <p:sldId id="453" r:id="rId37"/>
    <p:sldId id="454" r:id="rId38"/>
    <p:sldId id="455" r:id="rId39"/>
    <p:sldId id="456" r:id="rId40"/>
    <p:sldId id="457" r:id="rId41"/>
    <p:sldId id="458" r:id="rId42"/>
    <p:sldId id="459" r:id="rId43"/>
    <p:sldId id="460" r:id="rId44"/>
    <p:sldId id="461" r:id="rId45"/>
    <p:sldId id="462" r:id="rId46"/>
    <p:sldId id="463" r:id="rId47"/>
    <p:sldId id="464" r:id="rId48"/>
    <p:sldId id="465" r:id="rId49"/>
    <p:sldId id="468" r:id="rId50"/>
    <p:sldId id="469" r:id="rId51"/>
    <p:sldId id="467" r:id="rId52"/>
    <p:sldId id="470" r:id="rId53"/>
    <p:sldId id="492" r:id="rId54"/>
    <p:sldId id="493" r:id="rId55"/>
    <p:sldId id="472" r:id="rId56"/>
    <p:sldId id="471" r:id="rId57"/>
    <p:sldId id="473" r:id="rId58"/>
    <p:sldId id="474" r:id="rId59"/>
    <p:sldId id="487" r:id="rId60"/>
    <p:sldId id="488" r:id="rId61"/>
    <p:sldId id="475" r:id="rId62"/>
    <p:sldId id="476" r:id="rId63"/>
    <p:sldId id="477" r:id="rId64"/>
    <p:sldId id="490" r:id="rId65"/>
    <p:sldId id="491" r:id="rId66"/>
    <p:sldId id="489" r:id="rId67"/>
    <p:sldId id="478" r:id="rId68"/>
    <p:sldId id="479" r:id="rId69"/>
    <p:sldId id="425" r:id="rId70"/>
    <p:sldId id="486" r:id="rId71"/>
    <p:sldId id="485" r:id="rId72"/>
    <p:sldId id="494" r:id="rId73"/>
    <p:sldId id="495" r:id="rId74"/>
    <p:sldId id="484" r:id="rId75"/>
    <p:sldId id="483" r:id="rId76"/>
    <p:sldId id="482" r:id="rId77"/>
    <p:sldId id="481" r:id="rId78"/>
    <p:sldId id="499" r:id="rId79"/>
    <p:sldId id="497" r:id="rId80"/>
    <p:sldId id="498" r:id="rId81"/>
    <p:sldId id="496" r:id="rId82"/>
    <p:sldId id="500" r:id="rId83"/>
    <p:sldId id="502" r:id="rId84"/>
    <p:sldId id="480" r:id="rId85"/>
    <p:sldId id="501" r:id="rId86"/>
    <p:sldId id="509" r:id="rId87"/>
    <p:sldId id="503" r:id="rId8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330A29-6933-4140-A5FE-A4D48731FFF0}" type="datetimeFigureOut">
              <a:rPr lang="en-US" smtClean="0"/>
              <a:pPr/>
              <a:t>3/6/2018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22C425-86B8-42F1-A19B-B1BFC30205C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2C425-86B8-42F1-A19B-B1BFC30205C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GB" smtClean="0"/>
          </a:p>
        </p:txBody>
      </p:sp>
      <p:sp>
        <p:nvSpPr>
          <p:cNvPr id="71684" name="Slide Number Placeholder 3"/>
          <p:cNvSpPr>
            <a:spLocks noGrp="1"/>
          </p:cNvSpPr>
          <p:nvPr>
            <p:ph type="sldNum" sz="quarter" idx="5"/>
          </p:nvPr>
        </p:nvSpPr>
        <p:spPr>
          <a:noFill/>
        </p:spPr>
        <p:txBody>
          <a:bodyPr/>
          <a:lstStyle/>
          <a:p>
            <a:pPr defTabSz="906463"/>
            <a:fld id="{E1CC3DF0-7FB6-421E-A8D0-BF5E1824A113}" type="slidenum">
              <a:rPr lang="en-US" smtClean="0"/>
              <a:pPr defTabSz="906463"/>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2C425-86B8-42F1-A19B-B1BFC30205C9}" type="slidenum">
              <a:rPr lang="en-US" smtClean="0"/>
              <a:pPr/>
              <a:t>18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2C425-86B8-42F1-A19B-B1BFC30205C9}" type="slidenum">
              <a:rPr lang="en-US" smtClean="0"/>
              <a:pPr/>
              <a:t>20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2C425-86B8-42F1-A19B-B1BFC30205C9}" type="slidenum">
              <a:rPr lang="en-US" smtClean="0"/>
              <a:pPr/>
              <a:t>45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2C425-86B8-42F1-A19B-B1BFC30205C9}" type="slidenum">
              <a:rPr lang="en-US" smtClean="0"/>
              <a:pPr/>
              <a:t>56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2C425-86B8-42F1-A19B-B1BFC30205C9}" type="slidenum">
              <a:rPr lang="en-US" smtClean="0"/>
              <a:pPr/>
              <a:t>69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2C425-86B8-42F1-A19B-B1BFC30205C9}" type="slidenum">
              <a:rPr lang="en-US" smtClean="0"/>
              <a:pPr/>
              <a:t>77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22C425-86B8-42F1-A19B-B1BFC30205C9}" type="slidenum">
              <a:rPr lang="en-US" smtClean="0"/>
              <a:pPr/>
              <a:t>78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18EEBB9-E237-4AAC-B745-414B61DB9DD1}" type="datetime1">
              <a:rPr lang="en-US" smtClean="0"/>
              <a:pPr/>
              <a:t>3/6/2018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8A017B1-AA8B-4117-9407-C3AD51B8422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229C9D8-EEE4-4A8F-AB6C-B7D5A1B8DDD4}" type="datetime1">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017B1-AA8B-4117-9407-C3AD51B842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A094C3-2514-4554-B8AB-CCD39F8A1A7C}" type="datetime1">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017B1-AA8B-4117-9407-C3AD51B842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dirty="0" smtClean="0"/>
              <a:t>Dr. </a:t>
            </a:r>
            <a:r>
              <a:rPr lang="en-US" dirty="0" err="1" smtClean="0"/>
              <a:t>Mrs</a:t>
            </a:r>
            <a:r>
              <a:rPr lang="en-US" dirty="0" smtClean="0"/>
              <a:t> B. Abdu</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017B1-AA8B-4117-9407-C3AD51B842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1D1D933-623D-46CC-9BBD-BE72DD94A0B0}" type="datetime1">
              <a:rPr lang="en-US" smtClean="0"/>
              <a:pPr/>
              <a:t>3/6/2018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017B1-AA8B-4117-9407-C3AD51B8422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595A1D0-8C32-457C-ADA8-EC5E32901C13}" type="datetime1">
              <a:rPr lang="en-US" smtClean="0"/>
              <a:pPr/>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A017B1-AA8B-4117-9407-C3AD51B842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70D6D3A-6790-4F1B-8A52-B6694875765C}" type="datetime1">
              <a:rPr lang="en-US" smtClean="0"/>
              <a:pPr/>
              <a:t>3/6/2018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A017B1-AA8B-4117-9407-C3AD51B842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F933D17-114C-402D-A2BF-C09B56038527}" type="datetime1">
              <a:rPr lang="en-US" smtClean="0"/>
              <a:pPr/>
              <a:t>3/6/2018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A017B1-AA8B-4117-9407-C3AD51B842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4BCFD9-9E42-48FC-A08D-CC67AAF538DF}" type="datetime1">
              <a:rPr lang="en-US" smtClean="0"/>
              <a:pPr/>
              <a:t>3/6/2018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A017B1-AA8B-4117-9407-C3AD51B842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7FA0C80-4910-407B-88E7-6CCB84342C2D}" type="datetime1">
              <a:rPr lang="en-US" smtClean="0"/>
              <a:pPr/>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A017B1-AA8B-4117-9407-C3AD51B842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FF6C4A1-85C0-42C4-9303-7BFC4603F1DA}" type="datetime1">
              <a:rPr lang="en-US" smtClean="0"/>
              <a:pPr/>
              <a:t>3/6/2018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8A017B1-AA8B-4117-9407-C3AD51B8422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16B4255-A454-4B3F-A7C3-19E741BB2AAF}" type="datetime1">
              <a:rPr lang="en-US" smtClean="0"/>
              <a:pPr/>
              <a:t>3/6/2018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8A017B1-AA8B-4117-9407-C3AD51B8422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8839200" cy="6858000"/>
          </a:xfrm>
        </p:spPr>
        <p:txBody>
          <a:bodyPr>
            <a:normAutofit/>
          </a:bodyPr>
          <a:lstStyle/>
          <a:p>
            <a:pPr algn="ctr"/>
            <a:r>
              <a:rPr lang="en-US" sz="3200" dirty="0" smtClean="0"/>
              <a:t>LECTURE NOTE CHEM 3302</a:t>
            </a:r>
            <a:br>
              <a:rPr lang="en-US" sz="3200" dirty="0" smtClean="0"/>
            </a:br>
            <a:r>
              <a:rPr lang="en-US" sz="3200" dirty="0" smtClean="0"/>
              <a:t>Inorganic Chemistry</a:t>
            </a:r>
            <a:br>
              <a:rPr lang="en-US" sz="3200" dirty="0" smtClean="0"/>
            </a:br>
            <a:r>
              <a:rPr lang="en-US" sz="3200" dirty="0" smtClean="0"/>
              <a:t/>
            </a:r>
            <a:br>
              <a:rPr lang="en-US" sz="3200" dirty="0" smtClean="0"/>
            </a:br>
            <a:r>
              <a:rPr lang="en-US" sz="2200" dirty="0" smtClean="0"/>
              <a:t>By</a:t>
            </a:r>
            <a:r>
              <a:rPr lang="en-US" sz="3200" dirty="0" smtClean="0"/>
              <a:t> </a:t>
            </a:r>
            <a:br>
              <a:rPr lang="en-US" sz="3200" dirty="0" smtClean="0"/>
            </a:br>
            <a:r>
              <a:rPr lang="en-US" sz="3200" dirty="0" smtClean="0"/>
              <a:t/>
            </a:r>
            <a:br>
              <a:rPr lang="en-US" sz="3200" dirty="0" smtClean="0"/>
            </a:br>
            <a:r>
              <a:rPr lang="en-US" sz="3200" dirty="0" smtClean="0"/>
              <a:t>Dr. Mrs. Bertha Abdu Danja </a:t>
            </a:r>
            <a:br>
              <a:rPr lang="en-US" sz="3200" dirty="0" smtClean="0"/>
            </a:br>
            <a:r>
              <a:rPr lang="en-US" sz="3200" dirty="0" smtClean="0"/>
              <a:t>Department of Chemical Sciences, </a:t>
            </a:r>
            <a:br>
              <a:rPr lang="en-US" sz="3200" dirty="0" smtClean="0"/>
            </a:br>
            <a:r>
              <a:rPr lang="en-US" sz="3200" dirty="0" smtClean="0"/>
              <a:t>Faculty of Science</a:t>
            </a:r>
            <a:br>
              <a:rPr lang="en-US" sz="3200" dirty="0" smtClean="0"/>
            </a:br>
            <a:r>
              <a:rPr lang="en-US" sz="3200" dirty="0" smtClean="0"/>
              <a:t>Federal University </a:t>
            </a:r>
            <a:r>
              <a:rPr lang="en-US" sz="3200" dirty="0" err="1" smtClean="0"/>
              <a:t>Kashere</a:t>
            </a:r>
            <a:r>
              <a:rPr lang="en-US" sz="3200" dirty="0" smtClean="0"/>
              <a:t> , </a:t>
            </a:r>
            <a:r>
              <a:rPr lang="en-US" sz="3200" dirty="0" err="1" smtClean="0"/>
              <a:t>Gombe</a:t>
            </a:r>
            <a:r>
              <a:rPr lang="en-US" sz="3200" dirty="0" smtClean="0"/>
              <a:t> State Nigeria</a:t>
            </a:r>
            <a:br>
              <a:rPr lang="en-US" sz="3200" dirty="0" smtClean="0"/>
            </a:br>
            <a:r>
              <a:rPr lang="en-US" dirty="0" smtClean="0"/>
              <a:t/>
            </a:r>
            <a:br>
              <a:rPr lang="en-US" dirty="0" smtClean="0"/>
            </a:br>
            <a:r>
              <a:rPr lang="en-US" sz="3100" dirty="0" smtClean="0"/>
              <a:t>First </a:t>
            </a:r>
            <a:r>
              <a:rPr lang="en-US" sz="3100" smtClean="0"/>
              <a:t>Semester </a:t>
            </a:r>
            <a:r>
              <a:rPr lang="en-US" sz="3100" smtClean="0"/>
              <a:t>2017/2018</a:t>
            </a:r>
            <a:r>
              <a:rPr lang="en-US" sz="3600" dirty="0" smtClean="0"/>
              <a:t/>
            </a:r>
            <a:br>
              <a:rPr lang="en-US" sz="3600" dirty="0" smtClean="0"/>
            </a:b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0"/>
            <a:ext cx="8610600" cy="16002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US" sz="4000" b="1" dirty="0" smtClean="0"/>
              <a:t>Preparation of Hydrogen by Decomposition of Water</a:t>
            </a:r>
            <a:endParaRPr lang="en-ZA" sz="4000" dirty="0" smtClean="0"/>
          </a:p>
        </p:txBody>
      </p:sp>
      <p:sp>
        <p:nvSpPr>
          <p:cNvPr id="9219" name="Content Placeholder 2"/>
          <p:cNvSpPr>
            <a:spLocks noGrp="1"/>
          </p:cNvSpPr>
          <p:nvPr>
            <p:ph idx="1"/>
          </p:nvPr>
        </p:nvSpPr>
        <p:spPr>
          <a:xfrm>
            <a:off x="0" y="1752600"/>
            <a:ext cx="9144000" cy="4724400"/>
          </a:xfrm>
        </p:spPr>
        <p:txBody>
          <a:bodyPr>
            <a:normAutofit lnSpcReduction="10000"/>
          </a:bodyPr>
          <a:lstStyle/>
          <a:p>
            <a:pPr>
              <a:buFont typeface="Wingdings" pitchFamily="2" charset="2"/>
              <a:buChar char="Ø"/>
            </a:pPr>
            <a:r>
              <a:rPr lang="en-US" dirty="0" smtClean="0"/>
              <a:t>Cold water is decomposed by amalgamated </a:t>
            </a:r>
            <a:r>
              <a:rPr lang="en-US" dirty="0" err="1" smtClean="0"/>
              <a:t>aluminium</a:t>
            </a:r>
            <a:r>
              <a:rPr lang="en-US" dirty="0" smtClean="0"/>
              <a:t> (i.e. an alloy of </a:t>
            </a:r>
            <a:r>
              <a:rPr lang="en-US" dirty="0" err="1" smtClean="0"/>
              <a:t>aluminium</a:t>
            </a:r>
            <a:r>
              <a:rPr lang="en-US" dirty="0" smtClean="0"/>
              <a:t> and mercury which is made by rubbing </a:t>
            </a:r>
            <a:r>
              <a:rPr lang="en-US" dirty="0" err="1" smtClean="0"/>
              <a:t>aluminium</a:t>
            </a:r>
            <a:r>
              <a:rPr lang="en-US" dirty="0" smtClean="0"/>
              <a:t> foil with damp mercuric chloride).</a:t>
            </a:r>
          </a:p>
          <a:p>
            <a:pPr>
              <a:buFont typeface="Wingdings" pitchFamily="2" charset="2"/>
              <a:buChar char="Ø"/>
            </a:pPr>
            <a:r>
              <a:rPr lang="en-US" b="1" dirty="0" smtClean="0"/>
              <a:t>2 Al   +   6 H</a:t>
            </a:r>
            <a:r>
              <a:rPr lang="en-US" b="1" baseline="-25000" dirty="0" smtClean="0"/>
              <a:t>2</a:t>
            </a:r>
            <a:r>
              <a:rPr lang="en-US" b="1" dirty="0" smtClean="0"/>
              <a:t>O   ==&gt;   2 Al(OH)</a:t>
            </a:r>
            <a:r>
              <a:rPr lang="en-US" b="1" baseline="-25000" dirty="0" smtClean="0"/>
              <a:t>3</a:t>
            </a:r>
            <a:r>
              <a:rPr lang="en-US" b="1" dirty="0" smtClean="0"/>
              <a:t>   +   3 H</a:t>
            </a:r>
            <a:r>
              <a:rPr lang="en-US" b="1" baseline="-25000" dirty="0" smtClean="0"/>
              <a:t>2</a:t>
            </a:r>
            <a:r>
              <a:rPr lang="en-US" b="1" dirty="0" smtClean="0"/>
              <a:t> </a:t>
            </a:r>
          </a:p>
          <a:p>
            <a:pPr>
              <a:buFont typeface="Wingdings" pitchFamily="2" charset="2"/>
              <a:buChar char="Ø"/>
            </a:pPr>
            <a:endParaRPr lang="en-US" b="1" dirty="0" smtClean="0"/>
          </a:p>
          <a:p>
            <a:pPr>
              <a:buFont typeface="Wingdings" pitchFamily="2" charset="2"/>
              <a:buChar char="Ø"/>
            </a:pPr>
            <a:r>
              <a:rPr lang="en-US" dirty="0" smtClean="0"/>
              <a:t>Hot water is decomposed by zinc-Copper couple (i.e. solid granules of zinc covered by a surface layer of copper which made by pouring a solution of copper </a:t>
            </a:r>
            <a:r>
              <a:rPr lang="en-US" dirty="0" err="1" smtClean="0"/>
              <a:t>sulphate</a:t>
            </a:r>
            <a:r>
              <a:rPr lang="en-US" dirty="0" smtClean="0"/>
              <a:t> over granulated zinc).</a:t>
            </a:r>
          </a:p>
          <a:p>
            <a:pPr>
              <a:buNone/>
            </a:pPr>
            <a:r>
              <a:rPr lang="en-US" b="1" dirty="0" smtClean="0"/>
              <a:t> </a:t>
            </a:r>
            <a:endParaRPr lang="en-US" dirty="0" smtClean="0"/>
          </a:p>
          <a:p>
            <a:pPr>
              <a:buFont typeface="Wingdings" pitchFamily="2" charset="2"/>
              <a:buChar char="Ø"/>
            </a:pPr>
            <a:r>
              <a:rPr lang="en-US" b="1" dirty="0" smtClean="0"/>
              <a:t>		Zn   +   2H</a:t>
            </a:r>
            <a:r>
              <a:rPr lang="en-US" b="1" baseline="-25000" dirty="0" smtClean="0"/>
              <a:t>2</a:t>
            </a:r>
            <a:r>
              <a:rPr lang="en-US" b="1" dirty="0" smtClean="0"/>
              <a:t>O   ==&gt;   Zn(OH)</a:t>
            </a:r>
            <a:r>
              <a:rPr lang="en-US" b="1" baseline="-25000" dirty="0" smtClean="0"/>
              <a:t>2</a:t>
            </a:r>
            <a:r>
              <a:rPr lang="en-US" b="1" dirty="0" smtClean="0"/>
              <a:t>   +   H</a:t>
            </a:r>
            <a:r>
              <a:rPr lang="en-US" b="1" baseline="-25000" dirty="0" smtClean="0"/>
              <a:t>2</a:t>
            </a:r>
            <a:r>
              <a:rPr lang="en-US" b="1" dirty="0" smtClean="0"/>
              <a:t>  </a:t>
            </a:r>
            <a:endParaRPr lang="en-US" dirty="0" smtClean="0"/>
          </a:p>
          <a:p>
            <a:pPr>
              <a:buFont typeface="Wingdings" pitchFamily="2" charset="2"/>
              <a:buChar char="Ø"/>
            </a:pPr>
            <a:endParaRPr lang="en-US" dirty="0" smtClean="0"/>
          </a:p>
          <a:p>
            <a:pPr>
              <a:buNone/>
            </a:pPr>
            <a:endParaRPr lang="en-US" b="1" dirty="0" smtClean="0"/>
          </a:p>
          <a:p>
            <a:pPr>
              <a:buNone/>
            </a:pPr>
            <a:endParaRPr lang="en-US" b="1" dirty="0" smtClean="0"/>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10</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0"/>
            <a:ext cx="8610600" cy="16002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US" sz="5400" b="1" dirty="0" smtClean="0"/>
              <a:t> </a:t>
            </a:r>
            <a:r>
              <a:rPr lang="en-US" sz="4000" b="1" dirty="0" smtClean="0"/>
              <a:t>Preparation of Hydrogen by Decomposition of Water </a:t>
            </a:r>
            <a:endParaRPr lang="en-ZA" sz="4000" dirty="0" smtClean="0"/>
          </a:p>
        </p:txBody>
      </p:sp>
      <p:sp>
        <p:nvSpPr>
          <p:cNvPr id="9219" name="Content Placeholder 2"/>
          <p:cNvSpPr>
            <a:spLocks noGrp="1"/>
          </p:cNvSpPr>
          <p:nvPr>
            <p:ph idx="1"/>
          </p:nvPr>
        </p:nvSpPr>
        <p:spPr>
          <a:xfrm>
            <a:off x="0" y="1143000"/>
            <a:ext cx="9144000" cy="5334000"/>
          </a:xfrm>
        </p:spPr>
        <p:txBody>
          <a:bodyPr>
            <a:normAutofit lnSpcReduction="10000"/>
          </a:bodyPr>
          <a:lstStyle/>
          <a:p>
            <a:pPr>
              <a:buNone/>
            </a:pPr>
            <a:endParaRPr lang="en-US" b="1" dirty="0" smtClean="0"/>
          </a:p>
          <a:p>
            <a:r>
              <a:rPr lang="en-US" dirty="0" smtClean="0"/>
              <a:t>Boiling water is slowly decomposed by magnesium power.</a:t>
            </a:r>
          </a:p>
          <a:p>
            <a:pPr>
              <a:buNone/>
            </a:pPr>
            <a:r>
              <a:rPr lang="en-US" b="1" dirty="0" smtClean="0"/>
              <a:t> </a:t>
            </a:r>
            <a:endParaRPr lang="en-US" dirty="0" smtClean="0"/>
          </a:p>
          <a:p>
            <a:r>
              <a:rPr lang="en-US" b="1" dirty="0" smtClean="0"/>
              <a:t>		Mg   +   2H2O   ==&gt;   Mg(OH)2   +   H2  </a:t>
            </a:r>
            <a:endParaRPr lang="en-US" dirty="0" smtClean="0"/>
          </a:p>
          <a:p>
            <a:r>
              <a:rPr lang="en-US" dirty="0" smtClean="0"/>
              <a:t>Steam is decomposed when passed over heated magnesium, zinc, and iron.</a:t>
            </a:r>
          </a:p>
          <a:p>
            <a:pPr>
              <a:buNone/>
            </a:pPr>
            <a:r>
              <a:rPr lang="en-US" b="1" dirty="0" smtClean="0"/>
              <a:t> </a:t>
            </a:r>
            <a:endParaRPr lang="en-US" dirty="0" smtClean="0"/>
          </a:p>
          <a:p>
            <a:r>
              <a:rPr lang="en-US" b="1" dirty="0" smtClean="0"/>
              <a:t>		Mg   +   H2O   ==&gt;   </a:t>
            </a:r>
            <a:r>
              <a:rPr lang="en-US" b="1" dirty="0" err="1" smtClean="0"/>
              <a:t>MgO</a:t>
            </a:r>
            <a:r>
              <a:rPr lang="en-US" b="1" dirty="0" smtClean="0"/>
              <a:t>   +   H2       </a:t>
            </a:r>
            <a:endParaRPr lang="en-US" dirty="0" smtClean="0"/>
          </a:p>
          <a:p>
            <a:r>
              <a:rPr lang="en-US" b="1" dirty="0" smtClean="0"/>
              <a:t>		Zn   +   H2O   ==&gt;   </a:t>
            </a:r>
            <a:r>
              <a:rPr lang="en-US" b="1" dirty="0" err="1" smtClean="0"/>
              <a:t>ZnO</a:t>
            </a:r>
            <a:r>
              <a:rPr lang="en-US" b="1" dirty="0" smtClean="0"/>
              <a:t>   +   H2       </a:t>
            </a:r>
            <a:endParaRPr lang="en-US" dirty="0" smtClean="0"/>
          </a:p>
          <a:p>
            <a:r>
              <a:rPr lang="en-US" b="1" dirty="0" smtClean="0"/>
              <a:t>	      3 Fe   +   H2O   &lt;==&gt;   Fe3O4   +   4H2 </a:t>
            </a:r>
            <a:endParaRPr lang="en-US" dirty="0" smtClean="0"/>
          </a:p>
          <a:p>
            <a:r>
              <a:rPr lang="en-US" dirty="0" smtClean="0"/>
              <a:t>The last reaction, (i.e. the action of iron on steam) is reversible, depending on the experimental conditions.</a:t>
            </a:r>
          </a:p>
          <a:p>
            <a:pPr>
              <a:buNone/>
            </a:pPr>
            <a:endParaRPr lang="en-US" b="1" dirty="0" smtClean="0"/>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11</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04800" y="0"/>
            <a:ext cx="8305800" cy="12192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US" sz="4000" b="1" dirty="0" smtClean="0"/>
              <a:t>Preparation of Hydrogen from Action of Acids </a:t>
            </a:r>
            <a:endParaRPr lang="en-ZA" sz="4000" dirty="0" smtClean="0"/>
          </a:p>
        </p:txBody>
      </p:sp>
      <p:sp>
        <p:nvSpPr>
          <p:cNvPr id="9219" name="Content Placeholder 2"/>
          <p:cNvSpPr>
            <a:spLocks noGrp="1"/>
          </p:cNvSpPr>
          <p:nvPr>
            <p:ph idx="1"/>
          </p:nvPr>
        </p:nvSpPr>
        <p:spPr>
          <a:xfrm>
            <a:off x="0" y="1143000"/>
            <a:ext cx="9144000" cy="5334000"/>
          </a:xfrm>
        </p:spPr>
        <p:txBody>
          <a:bodyPr>
            <a:normAutofit fontScale="85000" lnSpcReduction="10000"/>
          </a:bodyPr>
          <a:lstStyle/>
          <a:p>
            <a:pPr>
              <a:buNone/>
            </a:pPr>
            <a:endParaRPr lang="en-US" b="1" dirty="0" smtClean="0"/>
          </a:p>
          <a:p>
            <a:r>
              <a:rPr lang="en-US" sz="3200" dirty="0" smtClean="0"/>
              <a:t>Hydrogen is prepared in the laboratory by the action of acids on metals. Dilute </a:t>
            </a:r>
            <a:r>
              <a:rPr lang="en-US" sz="3200" dirty="0" err="1" smtClean="0"/>
              <a:t>sulphuric</a:t>
            </a:r>
            <a:r>
              <a:rPr lang="en-US" sz="3200" dirty="0" smtClean="0"/>
              <a:t> acid containing 1 volume of concentrated acid to 5 volumes of water, or dilute hydrochloric acid containing 1 volume of concentrated acid to 4 volumes of water, is added to granulated zinc. Zinc </a:t>
            </a:r>
            <a:r>
              <a:rPr lang="en-US" sz="3200" dirty="0" err="1" smtClean="0"/>
              <a:t>sulphate</a:t>
            </a:r>
            <a:r>
              <a:rPr lang="en-US" sz="3200" dirty="0" smtClean="0"/>
              <a:t> or zinc chloride is formed in solution and the hydrogen that is evolved is collected over water in a trough.</a:t>
            </a:r>
          </a:p>
          <a:p>
            <a:r>
              <a:rPr lang="en-US" sz="3200" b="1" dirty="0" smtClean="0"/>
              <a:t> </a:t>
            </a:r>
            <a:endParaRPr lang="en-US" sz="3200" dirty="0" smtClean="0"/>
          </a:p>
          <a:p>
            <a:r>
              <a:rPr lang="en-US" sz="3200" b="1" dirty="0" smtClean="0"/>
              <a:t>	    Zn   +   H2SO4   ==&gt;    ZnSO4   +   H2  </a:t>
            </a:r>
            <a:endParaRPr lang="en-US" sz="3200" dirty="0" smtClean="0"/>
          </a:p>
          <a:p>
            <a:r>
              <a:rPr lang="en-US" sz="3200" b="1" dirty="0" smtClean="0"/>
              <a:t>	    Zn   +   2 </a:t>
            </a:r>
            <a:r>
              <a:rPr lang="en-US" sz="3200" b="1" dirty="0" err="1" smtClean="0"/>
              <a:t>HCl</a:t>
            </a:r>
            <a:r>
              <a:rPr lang="en-US" sz="3200" b="1" dirty="0" smtClean="0"/>
              <a:t>   ==&gt;   ZnCl2   +   H2   </a:t>
            </a:r>
            <a:endParaRPr lang="en-US" sz="3200" dirty="0" smtClean="0"/>
          </a:p>
          <a:p>
            <a:r>
              <a:rPr lang="en-US" sz="3200" dirty="0" smtClean="0"/>
              <a:t>Since hydrogen is very much lighter than air it may also be collected by upward displacement.</a:t>
            </a:r>
          </a:p>
          <a:p>
            <a:endParaRPr lang="en-US" sz="2800" dirty="0" smtClean="0"/>
          </a:p>
          <a:p>
            <a:endParaRPr lang="en-US" sz="2800" b="1" dirty="0" smtClean="0"/>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12</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04800" y="0"/>
            <a:ext cx="8839200" cy="12192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3600" b="1" dirty="0" smtClean="0"/>
              <a:t/>
            </a:r>
            <a:br>
              <a:rPr lang="en-ZA" sz="3600" b="1" dirty="0" smtClean="0"/>
            </a:br>
            <a:r>
              <a:rPr lang="en-ZA" sz="3600" b="1" dirty="0" smtClean="0"/>
              <a:t/>
            </a:r>
            <a:br>
              <a:rPr lang="en-ZA" sz="3600" b="1" dirty="0" smtClean="0"/>
            </a:br>
            <a:r>
              <a:rPr lang="en-ZA" sz="3600" b="1" dirty="0" smtClean="0"/>
              <a:t/>
            </a:r>
            <a:br>
              <a:rPr lang="en-ZA" sz="3600" b="1" dirty="0" smtClean="0"/>
            </a:br>
            <a:r>
              <a:rPr lang="en-US" sz="4000" b="1" dirty="0" smtClean="0"/>
              <a:t>Industrial Manufacture of Hydrogen</a:t>
            </a:r>
            <a:r>
              <a:rPr lang="en-US" sz="3600" b="1" dirty="0" smtClean="0"/>
              <a:t/>
            </a:r>
            <a:br>
              <a:rPr lang="en-US" sz="3600" b="1" dirty="0" smtClean="0"/>
            </a:br>
            <a:endParaRPr lang="en-ZA" sz="3600" dirty="0" smtClean="0"/>
          </a:p>
        </p:txBody>
      </p:sp>
      <p:sp>
        <p:nvSpPr>
          <p:cNvPr id="9219" name="Content Placeholder 2"/>
          <p:cNvSpPr>
            <a:spLocks noGrp="1"/>
          </p:cNvSpPr>
          <p:nvPr>
            <p:ph idx="1"/>
          </p:nvPr>
        </p:nvSpPr>
        <p:spPr>
          <a:xfrm>
            <a:off x="228600" y="1143000"/>
            <a:ext cx="9144000" cy="5715000"/>
          </a:xfrm>
        </p:spPr>
        <p:txBody>
          <a:bodyPr>
            <a:normAutofit fontScale="92500" lnSpcReduction="10000"/>
          </a:bodyPr>
          <a:lstStyle/>
          <a:p>
            <a:pPr>
              <a:buNone/>
            </a:pPr>
            <a:endParaRPr lang="en-US" dirty="0" smtClean="0"/>
          </a:p>
          <a:p>
            <a:r>
              <a:rPr lang="en-US" dirty="0" smtClean="0"/>
              <a:t>Pure hydrogen is manufactured industrially by the steam reforming of natural gas, and by the electrolysis Of water.</a:t>
            </a:r>
          </a:p>
          <a:p>
            <a:r>
              <a:rPr lang="en-US" dirty="0" smtClean="0"/>
              <a:t>The manufacture of hydrogen on an industrial scale involves the reaction between steam and iron. Spongy iron from the reduction of </a:t>
            </a:r>
            <a:r>
              <a:rPr lang="en-US" dirty="0" err="1" smtClean="0"/>
              <a:t>spathic</a:t>
            </a:r>
            <a:r>
              <a:rPr lang="en-US" dirty="0" smtClean="0"/>
              <a:t> iron ore (ferrous carbonate) is heated to redness and steam passed over it.</a:t>
            </a:r>
          </a:p>
          <a:p>
            <a:r>
              <a:rPr lang="en-US" b="1" dirty="0" smtClean="0"/>
              <a:t> </a:t>
            </a:r>
            <a:endParaRPr lang="en-US" dirty="0" smtClean="0"/>
          </a:p>
          <a:p>
            <a:r>
              <a:rPr lang="en-US" b="1" dirty="0" smtClean="0"/>
              <a:t>		3 Fe  +  4 H2O  ==&gt;   Fe3O4  +  4 H2    </a:t>
            </a:r>
            <a:endParaRPr lang="en-US" dirty="0" smtClean="0"/>
          </a:p>
          <a:p>
            <a:r>
              <a:rPr lang="en-US" dirty="0" smtClean="0"/>
              <a:t>The hot </a:t>
            </a:r>
            <a:r>
              <a:rPr lang="en-US" dirty="0" err="1" smtClean="0"/>
              <a:t>ferrosoferric</a:t>
            </a:r>
            <a:r>
              <a:rPr lang="en-US" dirty="0" smtClean="0"/>
              <a:t> oxide, Fe3O4, is then reduced with water gas:</a:t>
            </a:r>
          </a:p>
          <a:p>
            <a:r>
              <a:rPr lang="en-US" b="1" dirty="0" smtClean="0"/>
              <a:t> </a:t>
            </a:r>
            <a:endParaRPr lang="en-US" dirty="0" smtClean="0"/>
          </a:p>
          <a:p>
            <a:r>
              <a:rPr lang="en-US" b="1" dirty="0" smtClean="0"/>
              <a:t>		Fe2O4   +   4 H2   ==&gt;   3 Fe  +  4 H2O </a:t>
            </a:r>
            <a:endParaRPr lang="en-US" dirty="0" smtClean="0"/>
          </a:p>
          <a:p>
            <a:r>
              <a:rPr lang="en-US" b="1" dirty="0" smtClean="0"/>
              <a:t>Fe2O4 + 4CO ==&gt; 3 Fe + 4 CO2 </a:t>
            </a:r>
            <a:r>
              <a:rPr lang="en-US" dirty="0" smtClean="0"/>
              <a:t>Water gas is made by passing steam over red hot carbon and it consists of a mixture of carbon monoxide and hydrogen, with a smaller amount of carbon dioxide:</a:t>
            </a:r>
          </a:p>
          <a:p>
            <a:pPr>
              <a:buNone/>
            </a:pPr>
            <a:endParaRPr lang="en-US" dirty="0" smtClean="0"/>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13</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0"/>
            <a:ext cx="8229600" cy="16002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US" sz="5400" b="1" dirty="0" smtClean="0"/>
              <a:t> </a:t>
            </a:r>
            <a:r>
              <a:rPr lang="en-US" sz="4000" b="1" dirty="0" smtClean="0"/>
              <a:t>Industrial Manufacture of Hydrogen </a:t>
            </a:r>
            <a:r>
              <a:rPr lang="en-US" sz="5400" b="1" dirty="0" smtClean="0"/>
              <a:t/>
            </a:r>
            <a:br>
              <a:rPr lang="en-US" sz="5400" b="1" dirty="0" smtClean="0"/>
            </a:br>
            <a:endParaRPr lang="en-ZA" dirty="0" smtClean="0"/>
          </a:p>
        </p:txBody>
      </p:sp>
      <p:sp>
        <p:nvSpPr>
          <p:cNvPr id="9219" name="Content Placeholder 2"/>
          <p:cNvSpPr>
            <a:spLocks noGrp="1"/>
          </p:cNvSpPr>
          <p:nvPr>
            <p:ph idx="1"/>
          </p:nvPr>
        </p:nvSpPr>
        <p:spPr>
          <a:xfrm>
            <a:off x="0" y="1143000"/>
            <a:ext cx="9144000" cy="5334000"/>
          </a:xfrm>
        </p:spPr>
        <p:txBody>
          <a:bodyPr>
            <a:normAutofit/>
          </a:bodyPr>
          <a:lstStyle/>
          <a:p>
            <a:pPr>
              <a:buNone/>
            </a:pPr>
            <a:endParaRPr lang="en-US" b="1" dirty="0" smtClean="0"/>
          </a:p>
          <a:p>
            <a:pPr>
              <a:buNone/>
            </a:pPr>
            <a:r>
              <a:rPr lang="en-US" dirty="0" smtClean="0"/>
              <a:t>Commercially Hydrogen can be prepared by cracking petroleum hydrocarbons with solid catalysts </a:t>
            </a:r>
          </a:p>
          <a:p>
            <a:pPr>
              <a:buNone/>
            </a:pPr>
            <a:endParaRPr lang="en-US" dirty="0" smtClean="0"/>
          </a:p>
          <a:p>
            <a:pPr>
              <a:buNone/>
            </a:pPr>
            <a:r>
              <a:rPr lang="en-US" dirty="0" smtClean="0"/>
              <a:t>C</a:t>
            </a:r>
            <a:r>
              <a:rPr lang="en-US" baseline="-25000" dirty="0" smtClean="0"/>
              <a:t>2</a:t>
            </a:r>
            <a:r>
              <a:rPr lang="en-US" dirty="0" smtClean="0"/>
              <a:t>H</a:t>
            </a:r>
            <a:r>
              <a:rPr lang="en-US" baseline="-25000" dirty="0" smtClean="0"/>
              <a:t>6</a:t>
            </a:r>
            <a:r>
              <a:rPr lang="en-US" dirty="0" smtClean="0"/>
              <a:t> </a:t>
            </a:r>
            <a:r>
              <a:rPr lang="en-US" b="1" dirty="0" smtClean="0"/>
              <a:t>==&gt; </a:t>
            </a:r>
            <a:r>
              <a:rPr lang="en-US" dirty="0" smtClean="0"/>
              <a:t>C</a:t>
            </a:r>
            <a:r>
              <a:rPr lang="en-US" baseline="-25000" dirty="0" smtClean="0"/>
              <a:t>2</a:t>
            </a:r>
            <a:r>
              <a:rPr lang="en-US" dirty="0" smtClean="0"/>
              <a:t>H</a:t>
            </a:r>
            <a:r>
              <a:rPr lang="en-US" baseline="-25000" dirty="0" smtClean="0"/>
              <a:t>4</a:t>
            </a:r>
            <a:r>
              <a:rPr lang="en-US" dirty="0" smtClean="0"/>
              <a:t> + H</a:t>
            </a:r>
            <a:r>
              <a:rPr lang="en-US" baseline="-25000" dirty="0" smtClean="0"/>
              <a:t>2</a:t>
            </a:r>
          </a:p>
          <a:p>
            <a:pPr>
              <a:buNone/>
            </a:pPr>
            <a:endParaRPr lang="en-US" dirty="0" smtClean="0"/>
          </a:p>
          <a:p>
            <a:pPr>
              <a:buNone/>
            </a:pPr>
            <a:r>
              <a:rPr lang="en-US" dirty="0" smtClean="0"/>
              <a:t>Also can be prepared by steam reforming of natural gas using catalyst</a:t>
            </a:r>
          </a:p>
          <a:p>
            <a:pPr>
              <a:buNone/>
            </a:pPr>
            <a:r>
              <a:rPr lang="en-US" dirty="0" smtClean="0"/>
              <a:t>CH</a:t>
            </a:r>
            <a:r>
              <a:rPr lang="en-US" baseline="-25000" dirty="0" smtClean="0"/>
              <a:t>4 </a:t>
            </a:r>
            <a:r>
              <a:rPr lang="en-US" dirty="0" smtClean="0"/>
              <a:t>+ H</a:t>
            </a:r>
            <a:r>
              <a:rPr lang="en-US" baseline="-25000" dirty="0" smtClean="0"/>
              <a:t>2</a:t>
            </a:r>
            <a:r>
              <a:rPr lang="en-US" dirty="0" smtClean="0"/>
              <a:t>O </a:t>
            </a:r>
            <a:r>
              <a:rPr lang="en-US" b="1" dirty="0" smtClean="0"/>
              <a:t>==&gt;  </a:t>
            </a:r>
            <a:r>
              <a:rPr lang="en-US" dirty="0" smtClean="0"/>
              <a:t>CO + 3H</a:t>
            </a:r>
            <a:r>
              <a:rPr lang="en-US" baseline="-25000" dirty="0" smtClean="0"/>
              <a:t>2</a:t>
            </a:r>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14</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0"/>
            <a:ext cx="8229600" cy="16002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US" sz="4000" b="1" dirty="0" smtClean="0"/>
              <a:t>Reactions of Hydrogen</a:t>
            </a:r>
            <a:r>
              <a:rPr lang="en-US" sz="5400" b="1" dirty="0" smtClean="0"/>
              <a:t/>
            </a:r>
            <a:br>
              <a:rPr lang="en-US" sz="5400" b="1" dirty="0" smtClean="0"/>
            </a:br>
            <a:endParaRPr lang="en-ZA" dirty="0" smtClean="0"/>
          </a:p>
        </p:txBody>
      </p:sp>
      <p:sp>
        <p:nvSpPr>
          <p:cNvPr id="9219" name="Content Placeholder 2"/>
          <p:cNvSpPr>
            <a:spLocks noGrp="1"/>
          </p:cNvSpPr>
          <p:nvPr>
            <p:ph idx="1"/>
          </p:nvPr>
        </p:nvSpPr>
        <p:spPr>
          <a:xfrm>
            <a:off x="0" y="1143000"/>
            <a:ext cx="9144000" cy="5334000"/>
          </a:xfrm>
        </p:spPr>
        <p:txBody>
          <a:bodyPr>
            <a:normAutofit fontScale="85000" lnSpcReduction="20000"/>
          </a:bodyPr>
          <a:lstStyle/>
          <a:p>
            <a:pPr>
              <a:buNone/>
            </a:pPr>
            <a:r>
              <a:rPr lang="en-US" dirty="0" smtClean="0"/>
              <a:t>Hydrogen is quite stable that it is an inert molecule, but it reacts very rapidly under special conditions such as:-</a:t>
            </a:r>
          </a:p>
          <a:p>
            <a:pPr>
              <a:buNone/>
            </a:pPr>
            <a:endParaRPr lang="en-US" dirty="0" smtClean="0"/>
          </a:p>
          <a:p>
            <a:r>
              <a:rPr lang="en-US" dirty="0" smtClean="0"/>
              <a:t>A) Homolytic dissociation into H atoms using metal surfaces </a:t>
            </a:r>
          </a:p>
          <a:p>
            <a:pPr>
              <a:buNone/>
            </a:pPr>
            <a:r>
              <a:rPr lang="en-US" dirty="0" smtClean="0"/>
              <a:t>    H2 + Pt</a:t>
            </a:r>
            <a:r>
              <a:rPr lang="en-US" b="1" dirty="0" smtClean="0"/>
              <a:t> ==&gt; </a:t>
            </a:r>
            <a:r>
              <a:rPr lang="en-US" dirty="0" smtClean="0"/>
              <a:t>Pt-H (adsorption of H ions on Pt surfaces)</a:t>
            </a:r>
          </a:p>
          <a:p>
            <a:endParaRPr lang="en-US" dirty="0" smtClean="0"/>
          </a:p>
          <a:p>
            <a:r>
              <a:rPr lang="en-US" dirty="0" smtClean="0"/>
              <a:t>B) heterolytic dissociation into H+ and H- ( metal ion for coordination)</a:t>
            </a:r>
          </a:p>
          <a:p>
            <a:pPr>
              <a:buNone/>
            </a:pPr>
            <a:r>
              <a:rPr lang="en-US" dirty="0" smtClean="0"/>
              <a:t>    H2 + Zn-O-Zn-O- </a:t>
            </a:r>
            <a:r>
              <a:rPr lang="en-US" b="1" dirty="0" smtClean="0"/>
              <a:t>==&gt; metal coordinated ions</a:t>
            </a:r>
          </a:p>
          <a:p>
            <a:pPr>
              <a:buNone/>
            </a:pPr>
            <a:r>
              <a:rPr lang="en-US" dirty="0" smtClean="0"/>
              <a:t>C) Initiation of a radical chain reaction</a:t>
            </a:r>
          </a:p>
          <a:p>
            <a:pPr>
              <a:buNone/>
            </a:pPr>
            <a:r>
              <a:rPr lang="en-US" dirty="0" smtClean="0"/>
              <a:t> 	H2	x</a:t>
            </a:r>
            <a:r>
              <a:rPr lang="en-US" b="1" dirty="0" smtClean="0"/>
              <a:t> ==&gt;</a:t>
            </a:r>
            <a:r>
              <a:rPr lang="en-US" dirty="0" smtClean="0"/>
              <a:t>XH. + H. 	O2==&gt; HOO.</a:t>
            </a:r>
          </a:p>
          <a:p>
            <a:pPr>
              <a:buNone/>
            </a:pPr>
            <a:r>
              <a:rPr lang="en-US" dirty="0" err="1" smtClean="0"/>
              <a:t>e.g</a:t>
            </a:r>
            <a:r>
              <a:rPr lang="en-US" dirty="0" smtClean="0"/>
              <a:t> Initiation by heat or light Br2 </a:t>
            </a:r>
            <a:r>
              <a:rPr lang="en-US" b="1" dirty="0" smtClean="0"/>
              <a:t>==&gt; </a:t>
            </a:r>
            <a:r>
              <a:rPr lang="en-US" dirty="0" smtClean="0"/>
              <a:t>Br. + Br.</a:t>
            </a:r>
          </a:p>
          <a:p>
            <a:pPr>
              <a:buNone/>
            </a:pPr>
            <a:r>
              <a:rPr lang="en-US" dirty="0" smtClean="0"/>
              <a:t>Propagation Br. + H2 ==&gt; </a:t>
            </a:r>
            <a:r>
              <a:rPr lang="en-US" dirty="0" err="1" smtClean="0"/>
              <a:t>HBr</a:t>
            </a:r>
            <a:r>
              <a:rPr lang="en-US" dirty="0" smtClean="0"/>
              <a:t> + H.</a:t>
            </a:r>
          </a:p>
          <a:p>
            <a:pPr>
              <a:buNone/>
            </a:pPr>
            <a:r>
              <a:rPr lang="en-US" dirty="0" smtClean="0"/>
              <a:t>Termination H. + H. ==&gt; H2</a:t>
            </a:r>
          </a:p>
          <a:p>
            <a:pPr>
              <a:buNone/>
            </a:pPr>
            <a:r>
              <a:rPr lang="en-US" dirty="0" smtClean="0"/>
              <a:t>Br. + Br. ==&gt; Br2</a:t>
            </a:r>
          </a:p>
          <a:p>
            <a:pPr>
              <a:buNone/>
            </a:pPr>
            <a:r>
              <a:rPr lang="en-US" dirty="0" smtClean="0"/>
              <a:t>H. + Br. </a:t>
            </a:r>
            <a:r>
              <a:rPr lang="en-US" b="1" dirty="0" smtClean="0"/>
              <a:t>==&gt; </a:t>
            </a:r>
            <a:r>
              <a:rPr lang="en-US" dirty="0" err="1" smtClean="0"/>
              <a:t>BrH</a:t>
            </a:r>
            <a:endParaRPr lang="en-US" dirty="0" smtClean="0"/>
          </a:p>
          <a:p>
            <a:pPr>
              <a:buNone/>
            </a:pPr>
            <a:endParaRPr lang="en-US" dirty="0" smtClean="0"/>
          </a:p>
          <a:p>
            <a:pPr>
              <a:buNone/>
            </a:pPr>
            <a:endParaRPr lang="en-US" dirty="0" smtClean="0"/>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15</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sp>
        <p:nvSpPr>
          <p:cNvPr id="7" name="Title 1"/>
          <p:cNvSpPr txBox="1">
            <a:spLocks/>
          </p:cNvSpPr>
          <p:nvPr/>
        </p:nvSpPr>
        <p:spPr>
          <a:xfrm>
            <a:off x="0" y="152400"/>
            <a:ext cx="8763000" cy="1600200"/>
          </a:xfrm>
          <a:prstGeom prst="rect">
            <a:avLst/>
          </a:prstGeom>
        </p:spPr>
        <p:txBody>
          <a:bodyPr vert="horz" lIns="0" rIns="0" bIns="0" anchor="b">
            <a:normAutofit fontScale="2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ZA" sz="5400" b="1" i="0" u="none" strike="noStrike" kern="1200" cap="none" spc="0" normalizeH="0" baseline="0" noProof="0" dirty="0" smtClean="0">
                <a:ln>
                  <a:noFill/>
                </a:ln>
                <a:solidFill>
                  <a:schemeClr val="tx2"/>
                </a:solidFill>
                <a:effectLst/>
                <a:uLnTx/>
                <a:uFillTx/>
                <a:latin typeface="+mj-lt"/>
                <a:ea typeface="+mj-ea"/>
                <a:cs typeface="+mj-cs"/>
              </a:rPr>
              <a:t/>
            </a:r>
            <a:br>
              <a:rPr kumimoji="0" lang="en-ZA" sz="5400" b="1" i="0" u="none" strike="noStrike" kern="1200" cap="none" spc="0" normalizeH="0" baseline="0" noProof="0" dirty="0" smtClean="0">
                <a:ln>
                  <a:noFill/>
                </a:ln>
                <a:solidFill>
                  <a:schemeClr val="tx2"/>
                </a:solidFill>
                <a:effectLst/>
                <a:uLnTx/>
                <a:uFillTx/>
                <a:latin typeface="+mj-lt"/>
                <a:ea typeface="+mj-ea"/>
                <a:cs typeface="+mj-cs"/>
              </a:rPr>
            </a:br>
            <a:r>
              <a:rPr kumimoji="0" lang="en-ZA" sz="5400" b="1" i="0" u="none" strike="noStrike" kern="1200" cap="none" spc="0" normalizeH="0" baseline="0" noProof="0" dirty="0" smtClean="0">
                <a:ln>
                  <a:noFill/>
                </a:ln>
                <a:solidFill>
                  <a:schemeClr val="tx2"/>
                </a:solidFill>
                <a:effectLst/>
                <a:uLnTx/>
                <a:uFillTx/>
                <a:latin typeface="+mj-lt"/>
                <a:ea typeface="+mj-ea"/>
                <a:cs typeface="+mj-cs"/>
              </a:rPr>
              <a:t/>
            </a:r>
            <a:br>
              <a:rPr kumimoji="0" lang="en-ZA" sz="5400" b="1" i="0" u="none" strike="noStrike" kern="1200" cap="none" spc="0" normalizeH="0" baseline="0" noProof="0" dirty="0" smtClean="0">
                <a:ln>
                  <a:noFill/>
                </a:ln>
                <a:solidFill>
                  <a:schemeClr val="tx2"/>
                </a:solidFill>
                <a:effectLst/>
                <a:uLnTx/>
                <a:uFillTx/>
                <a:latin typeface="+mj-lt"/>
                <a:ea typeface="+mj-ea"/>
                <a:cs typeface="+mj-cs"/>
              </a:rPr>
            </a:br>
            <a:r>
              <a:rPr kumimoji="0" lang="en-ZA" sz="5400" b="1" i="0" u="none" strike="noStrike" kern="1200" cap="none" spc="0" normalizeH="0" baseline="0" noProof="0" dirty="0" smtClean="0">
                <a:ln>
                  <a:noFill/>
                </a:ln>
                <a:solidFill>
                  <a:schemeClr val="tx2"/>
                </a:solidFill>
                <a:effectLst/>
                <a:uLnTx/>
                <a:uFillTx/>
                <a:latin typeface="+mj-lt"/>
                <a:ea typeface="+mj-ea"/>
                <a:cs typeface="+mj-cs"/>
              </a:rPr>
              <a:t/>
            </a:r>
            <a:br>
              <a:rPr kumimoji="0" lang="en-ZA" sz="5400" b="1" i="0" u="none" strike="noStrike" kern="1200" cap="none" spc="0" normalizeH="0" baseline="0" noProof="0" dirty="0" smtClean="0">
                <a:ln>
                  <a:noFill/>
                </a:ln>
                <a:solidFill>
                  <a:schemeClr val="tx2"/>
                </a:solidFill>
                <a:effectLst/>
                <a:uLnTx/>
                <a:uFillTx/>
                <a:latin typeface="+mj-lt"/>
                <a:ea typeface="+mj-ea"/>
                <a:cs typeface="+mj-cs"/>
              </a:rPr>
            </a:br>
            <a:r>
              <a:rPr kumimoji="0" lang="en-ZA" sz="5400" b="1" i="0" u="none" strike="noStrike" kern="1200" cap="none" spc="0" normalizeH="0" baseline="0" noProof="0" dirty="0" smtClean="0">
                <a:ln>
                  <a:noFill/>
                </a:ln>
                <a:solidFill>
                  <a:schemeClr val="tx2"/>
                </a:solidFill>
                <a:effectLst/>
                <a:uLnTx/>
                <a:uFillTx/>
                <a:latin typeface="+mj-lt"/>
                <a:ea typeface="+mj-ea"/>
                <a:cs typeface="+mj-cs"/>
              </a:rPr>
              <a:t/>
            </a:r>
            <a:br>
              <a:rPr kumimoji="0" lang="en-ZA" sz="5400" b="1" i="0" u="none" strike="noStrike" kern="1200" cap="none" spc="0" normalizeH="0" baseline="0" noProof="0" dirty="0" smtClean="0">
                <a:ln>
                  <a:noFill/>
                </a:ln>
                <a:solidFill>
                  <a:schemeClr val="tx2"/>
                </a:solidFill>
                <a:effectLst/>
                <a:uLnTx/>
                <a:uFillTx/>
                <a:latin typeface="+mj-lt"/>
                <a:ea typeface="+mj-ea"/>
                <a:cs typeface="+mj-cs"/>
              </a:rPr>
            </a:br>
            <a:r>
              <a:rPr kumimoji="0" lang="en-ZA" sz="5400" b="1" i="0" u="none" strike="noStrike" kern="1200" cap="none" spc="0" normalizeH="0" baseline="0" noProof="0" dirty="0" smtClean="0">
                <a:ln>
                  <a:noFill/>
                </a:ln>
                <a:solidFill>
                  <a:schemeClr val="tx2"/>
                </a:solidFill>
                <a:effectLst/>
                <a:uLnTx/>
                <a:uFillTx/>
                <a:latin typeface="+mj-lt"/>
                <a:ea typeface="+mj-ea"/>
                <a:cs typeface="+mj-cs"/>
              </a:rPr>
              <a:t/>
            </a:r>
            <a:br>
              <a:rPr kumimoji="0" lang="en-ZA" sz="5400" b="1" i="0" u="none" strike="noStrike" kern="1200" cap="none" spc="0" normalizeH="0" baseline="0" noProof="0" dirty="0" smtClean="0">
                <a:ln>
                  <a:noFill/>
                </a:ln>
                <a:solidFill>
                  <a:schemeClr val="tx2"/>
                </a:solidFill>
                <a:effectLst/>
                <a:uLnTx/>
                <a:uFillTx/>
                <a:latin typeface="+mj-lt"/>
                <a:ea typeface="+mj-ea"/>
                <a:cs typeface="+mj-cs"/>
              </a:rPr>
            </a:br>
            <a:r>
              <a:rPr kumimoji="0" lang="en-ZA" sz="5400" b="1" i="0" u="none" strike="noStrike" kern="1200" cap="none" spc="0" normalizeH="0" baseline="0" noProof="0" dirty="0" smtClean="0">
                <a:ln>
                  <a:noFill/>
                </a:ln>
                <a:solidFill>
                  <a:schemeClr val="tx2"/>
                </a:solidFill>
                <a:effectLst/>
                <a:uLnTx/>
                <a:uFillTx/>
                <a:latin typeface="+mj-lt"/>
                <a:ea typeface="+mj-ea"/>
                <a:cs typeface="+mj-cs"/>
              </a:rPr>
              <a:t/>
            </a:r>
            <a:br>
              <a:rPr kumimoji="0" lang="en-ZA" sz="5400" b="1" i="0" u="none" strike="noStrike" kern="1200" cap="none" spc="0" normalizeH="0" baseline="0" noProof="0" dirty="0" smtClean="0">
                <a:ln>
                  <a:noFill/>
                </a:ln>
                <a:solidFill>
                  <a:schemeClr val="tx2"/>
                </a:solidFill>
                <a:effectLst/>
                <a:uLnTx/>
                <a:uFillTx/>
                <a:latin typeface="+mj-lt"/>
                <a:ea typeface="+mj-ea"/>
                <a:cs typeface="+mj-cs"/>
              </a:rPr>
            </a:br>
            <a:r>
              <a:rPr kumimoji="0" lang="en-ZA" sz="5400" b="1" i="0" u="none" strike="noStrike" kern="1200" cap="none" spc="0" normalizeH="0" baseline="0" noProof="0" dirty="0" smtClean="0">
                <a:ln>
                  <a:noFill/>
                </a:ln>
                <a:solidFill>
                  <a:schemeClr val="tx2"/>
                </a:solidFill>
                <a:effectLst/>
                <a:uLnTx/>
                <a:uFillTx/>
                <a:latin typeface="+mj-lt"/>
                <a:ea typeface="+mj-ea"/>
                <a:cs typeface="+mj-cs"/>
              </a:rPr>
              <a:t/>
            </a:r>
            <a:br>
              <a:rPr kumimoji="0" lang="en-ZA" sz="5400" b="1" i="0" u="none" strike="noStrike" kern="1200" cap="none" spc="0" normalizeH="0" baseline="0" noProof="0" dirty="0" smtClean="0">
                <a:ln>
                  <a:noFill/>
                </a:ln>
                <a:solidFill>
                  <a:schemeClr val="tx2"/>
                </a:solidFill>
                <a:effectLst/>
                <a:uLnTx/>
                <a:uFillTx/>
                <a:latin typeface="+mj-lt"/>
                <a:ea typeface="+mj-ea"/>
                <a:cs typeface="+mj-cs"/>
              </a:rPr>
            </a:br>
            <a:r>
              <a:rPr kumimoji="0" lang="en-ZA" sz="5400" b="1" i="0" u="none" strike="noStrike" kern="1200" cap="none" spc="0" normalizeH="0" baseline="0" noProof="0" dirty="0" smtClean="0">
                <a:ln>
                  <a:noFill/>
                </a:ln>
                <a:solidFill>
                  <a:schemeClr val="tx2"/>
                </a:solidFill>
                <a:effectLst/>
                <a:uLnTx/>
                <a:uFillTx/>
                <a:latin typeface="+mj-lt"/>
                <a:ea typeface="+mj-ea"/>
                <a:cs typeface="+mj-cs"/>
              </a:rPr>
              <a:t/>
            </a:r>
            <a:br>
              <a:rPr kumimoji="0" lang="en-ZA" sz="5400" b="1" i="0" u="none" strike="noStrike" kern="1200" cap="none" spc="0" normalizeH="0" baseline="0" noProof="0" dirty="0" smtClean="0">
                <a:ln>
                  <a:noFill/>
                </a:ln>
                <a:solidFill>
                  <a:schemeClr val="tx2"/>
                </a:solidFill>
                <a:effectLst/>
                <a:uLnTx/>
                <a:uFillTx/>
                <a:latin typeface="+mj-lt"/>
                <a:ea typeface="+mj-ea"/>
                <a:cs typeface="+mj-cs"/>
              </a:rPr>
            </a:br>
            <a:r>
              <a:rPr kumimoji="0" lang="en-US" sz="5400" b="1" i="0" u="none" strike="noStrike" kern="1200" cap="none" spc="0" normalizeH="0" baseline="0" noProof="0" dirty="0" smtClean="0">
                <a:ln>
                  <a:noFill/>
                </a:ln>
                <a:solidFill>
                  <a:schemeClr val="tx2"/>
                </a:solidFill>
                <a:effectLst/>
                <a:uLnTx/>
                <a:uFillTx/>
                <a:latin typeface="+mj-lt"/>
                <a:ea typeface="+mj-ea"/>
                <a:cs typeface="+mj-cs"/>
              </a:rPr>
              <a:t/>
            </a:r>
            <a:br>
              <a:rPr kumimoji="0" lang="en-US" sz="5400" b="1" i="0" u="none" strike="noStrike" kern="1200" cap="none" spc="0" normalizeH="0" baseline="0" noProof="0" dirty="0" smtClean="0">
                <a:ln>
                  <a:noFill/>
                </a:ln>
                <a:solidFill>
                  <a:schemeClr val="tx2"/>
                </a:solidFill>
                <a:effectLst/>
                <a:uLnTx/>
                <a:uFillTx/>
                <a:latin typeface="+mj-lt"/>
                <a:ea typeface="+mj-ea"/>
                <a:cs typeface="+mj-cs"/>
              </a:rPr>
            </a:br>
            <a:endParaRPr kumimoji="0" lang="en-ZA" sz="5000" b="0" i="0" u="none" strike="noStrike" kern="1200" cap="none" spc="0" normalizeH="0" baseline="0" noProof="0" dirty="0" smtClean="0">
              <a:ln>
                <a:noFill/>
              </a:ln>
              <a:solidFill>
                <a:schemeClr val="tx2"/>
              </a:solidFill>
              <a:effectLst/>
              <a:uLnTx/>
              <a:uFillTx/>
              <a:latin typeface="+mj-lt"/>
              <a:ea typeface="+mj-ea"/>
              <a:cs typeface="+mj-cs"/>
            </a:endParaRPr>
          </a:p>
        </p:txBody>
      </p:sp>
      <p:sp>
        <p:nvSpPr>
          <p:cNvPr id="8" name="Title 1"/>
          <p:cNvSpPr txBox="1">
            <a:spLocks/>
          </p:cNvSpPr>
          <p:nvPr/>
        </p:nvSpPr>
        <p:spPr>
          <a:xfrm>
            <a:off x="533400" y="0"/>
            <a:ext cx="8229600" cy="1219200"/>
          </a:xfrm>
          <a:prstGeom prst="rect">
            <a:avLst/>
          </a:prstGeom>
        </p:spPr>
        <p:txBody>
          <a:bodyPr vert="horz" lIns="0" rIns="0" bIns="0" anchor="b">
            <a:normAutofit fontScale="2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ZA" sz="5400" b="1" i="0" u="none" strike="noStrike" kern="1200" cap="none" spc="0" normalizeH="0" baseline="0" noProof="0" dirty="0" smtClean="0">
                <a:ln>
                  <a:noFill/>
                </a:ln>
                <a:solidFill>
                  <a:schemeClr val="tx2"/>
                </a:solidFill>
                <a:effectLst/>
                <a:uLnTx/>
                <a:uFillTx/>
                <a:latin typeface="+mj-lt"/>
                <a:ea typeface="+mj-ea"/>
                <a:cs typeface="+mj-cs"/>
              </a:rPr>
              <a:t/>
            </a:r>
            <a:br>
              <a:rPr kumimoji="0" lang="en-ZA" sz="5400" b="1" i="0" u="none" strike="noStrike" kern="1200" cap="none" spc="0" normalizeH="0" baseline="0" noProof="0" dirty="0" smtClean="0">
                <a:ln>
                  <a:noFill/>
                </a:ln>
                <a:solidFill>
                  <a:schemeClr val="tx2"/>
                </a:solidFill>
                <a:effectLst/>
                <a:uLnTx/>
                <a:uFillTx/>
                <a:latin typeface="+mj-lt"/>
                <a:ea typeface="+mj-ea"/>
                <a:cs typeface="+mj-cs"/>
              </a:rPr>
            </a:br>
            <a:r>
              <a:rPr kumimoji="0" lang="en-ZA" sz="5400" b="1" i="0" u="none" strike="noStrike" kern="1200" cap="none" spc="0" normalizeH="0" baseline="0" noProof="0" dirty="0" smtClean="0">
                <a:ln>
                  <a:noFill/>
                </a:ln>
                <a:solidFill>
                  <a:schemeClr val="tx2"/>
                </a:solidFill>
                <a:effectLst/>
                <a:uLnTx/>
                <a:uFillTx/>
                <a:latin typeface="+mj-lt"/>
                <a:ea typeface="+mj-ea"/>
                <a:cs typeface="+mj-cs"/>
              </a:rPr>
              <a:t/>
            </a:r>
            <a:br>
              <a:rPr kumimoji="0" lang="en-ZA" sz="5400" b="1" i="0" u="none" strike="noStrike" kern="1200" cap="none" spc="0" normalizeH="0" baseline="0" noProof="0" dirty="0" smtClean="0">
                <a:ln>
                  <a:noFill/>
                </a:ln>
                <a:solidFill>
                  <a:schemeClr val="tx2"/>
                </a:solidFill>
                <a:effectLst/>
                <a:uLnTx/>
                <a:uFillTx/>
                <a:latin typeface="+mj-lt"/>
                <a:ea typeface="+mj-ea"/>
                <a:cs typeface="+mj-cs"/>
              </a:rPr>
            </a:br>
            <a:r>
              <a:rPr kumimoji="0" lang="en-ZA" sz="5400" b="1" i="0" u="none" strike="noStrike" kern="1200" cap="none" spc="0" normalizeH="0" baseline="0" noProof="0" dirty="0" smtClean="0">
                <a:ln>
                  <a:noFill/>
                </a:ln>
                <a:solidFill>
                  <a:schemeClr val="tx2"/>
                </a:solidFill>
                <a:effectLst/>
                <a:uLnTx/>
                <a:uFillTx/>
                <a:latin typeface="+mj-lt"/>
                <a:ea typeface="+mj-ea"/>
                <a:cs typeface="+mj-cs"/>
              </a:rPr>
              <a:t/>
            </a:r>
            <a:br>
              <a:rPr kumimoji="0" lang="en-ZA" sz="5400" b="1" i="0" u="none" strike="noStrike" kern="1200" cap="none" spc="0" normalizeH="0" baseline="0" noProof="0" dirty="0" smtClean="0">
                <a:ln>
                  <a:noFill/>
                </a:ln>
                <a:solidFill>
                  <a:schemeClr val="tx2"/>
                </a:solidFill>
                <a:effectLst/>
                <a:uLnTx/>
                <a:uFillTx/>
                <a:latin typeface="+mj-lt"/>
                <a:ea typeface="+mj-ea"/>
                <a:cs typeface="+mj-cs"/>
              </a:rPr>
            </a:br>
            <a:r>
              <a:rPr kumimoji="0" lang="en-ZA" sz="5400" b="1" i="0" u="none" strike="noStrike" kern="1200" cap="none" spc="0" normalizeH="0" baseline="0" noProof="0" dirty="0" smtClean="0">
                <a:ln>
                  <a:noFill/>
                </a:ln>
                <a:solidFill>
                  <a:schemeClr val="tx2"/>
                </a:solidFill>
                <a:effectLst/>
                <a:uLnTx/>
                <a:uFillTx/>
                <a:latin typeface="+mj-lt"/>
                <a:ea typeface="+mj-ea"/>
                <a:cs typeface="+mj-cs"/>
              </a:rPr>
              <a:t/>
            </a:r>
            <a:br>
              <a:rPr kumimoji="0" lang="en-ZA" sz="5400" b="1" i="0" u="none" strike="noStrike" kern="1200" cap="none" spc="0" normalizeH="0" baseline="0" noProof="0" dirty="0" smtClean="0">
                <a:ln>
                  <a:noFill/>
                </a:ln>
                <a:solidFill>
                  <a:schemeClr val="tx2"/>
                </a:solidFill>
                <a:effectLst/>
                <a:uLnTx/>
                <a:uFillTx/>
                <a:latin typeface="+mj-lt"/>
                <a:ea typeface="+mj-ea"/>
                <a:cs typeface="+mj-cs"/>
              </a:rPr>
            </a:br>
            <a:r>
              <a:rPr kumimoji="0" lang="en-ZA" sz="5400" b="1" i="0" u="none" strike="noStrike" kern="1200" cap="none" spc="0" normalizeH="0" baseline="0" noProof="0" dirty="0" smtClean="0">
                <a:ln>
                  <a:noFill/>
                </a:ln>
                <a:solidFill>
                  <a:schemeClr val="tx2"/>
                </a:solidFill>
                <a:effectLst/>
                <a:uLnTx/>
                <a:uFillTx/>
                <a:latin typeface="+mj-lt"/>
                <a:ea typeface="+mj-ea"/>
                <a:cs typeface="+mj-cs"/>
              </a:rPr>
              <a:t/>
            </a:r>
            <a:br>
              <a:rPr kumimoji="0" lang="en-ZA" sz="5400" b="1" i="0" u="none" strike="noStrike" kern="1200" cap="none" spc="0" normalizeH="0" baseline="0" noProof="0" dirty="0" smtClean="0">
                <a:ln>
                  <a:noFill/>
                </a:ln>
                <a:solidFill>
                  <a:schemeClr val="tx2"/>
                </a:solidFill>
                <a:effectLst/>
                <a:uLnTx/>
                <a:uFillTx/>
                <a:latin typeface="+mj-lt"/>
                <a:ea typeface="+mj-ea"/>
                <a:cs typeface="+mj-cs"/>
              </a:rPr>
            </a:br>
            <a:r>
              <a:rPr kumimoji="0" lang="en-ZA" sz="5400" b="1" i="0" u="none" strike="noStrike" kern="1200" cap="none" spc="0" normalizeH="0" baseline="0" noProof="0" dirty="0" smtClean="0">
                <a:ln>
                  <a:noFill/>
                </a:ln>
                <a:solidFill>
                  <a:schemeClr val="tx2"/>
                </a:solidFill>
                <a:effectLst/>
                <a:uLnTx/>
                <a:uFillTx/>
                <a:latin typeface="+mj-lt"/>
                <a:ea typeface="+mj-ea"/>
                <a:cs typeface="+mj-cs"/>
              </a:rPr>
              <a:t/>
            </a:r>
            <a:br>
              <a:rPr kumimoji="0" lang="en-ZA" sz="5400" b="1" i="0" u="none" strike="noStrike" kern="1200" cap="none" spc="0" normalizeH="0" baseline="0" noProof="0" dirty="0" smtClean="0">
                <a:ln>
                  <a:noFill/>
                </a:ln>
                <a:solidFill>
                  <a:schemeClr val="tx2"/>
                </a:solidFill>
                <a:effectLst/>
                <a:uLnTx/>
                <a:uFillTx/>
                <a:latin typeface="+mj-lt"/>
                <a:ea typeface="+mj-ea"/>
                <a:cs typeface="+mj-cs"/>
              </a:rPr>
            </a:br>
            <a:r>
              <a:rPr kumimoji="0" lang="en-ZA" sz="5400" b="1" i="0" u="none" strike="noStrike" kern="1200" cap="none" spc="0" normalizeH="0" baseline="0" noProof="0" dirty="0" smtClean="0">
                <a:ln>
                  <a:noFill/>
                </a:ln>
                <a:solidFill>
                  <a:schemeClr val="tx2"/>
                </a:solidFill>
                <a:effectLst/>
                <a:uLnTx/>
                <a:uFillTx/>
                <a:latin typeface="+mj-lt"/>
                <a:ea typeface="+mj-ea"/>
                <a:cs typeface="+mj-cs"/>
              </a:rPr>
              <a:t/>
            </a:r>
            <a:br>
              <a:rPr kumimoji="0" lang="en-ZA" sz="5400" b="1" i="0" u="none" strike="noStrike" kern="1200" cap="none" spc="0" normalizeH="0" baseline="0" noProof="0" dirty="0" smtClean="0">
                <a:ln>
                  <a:noFill/>
                </a:ln>
                <a:solidFill>
                  <a:schemeClr val="tx2"/>
                </a:solidFill>
                <a:effectLst/>
                <a:uLnTx/>
                <a:uFillTx/>
                <a:latin typeface="+mj-lt"/>
                <a:ea typeface="+mj-ea"/>
                <a:cs typeface="+mj-cs"/>
              </a:rPr>
            </a:br>
            <a:r>
              <a:rPr kumimoji="0" lang="en-ZA" sz="5400" b="1" i="0" u="none" strike="noStrike" kern="1200" cap="none" spc="0" normalizeH="0" baseline="0" noProof="0" dirty="0" smtClean="0">
                <a:ln>
                  <a:noFill/>
                </a:ln>
                <a:solidFill>
                  <a:schemeClr val="tx2"/>
                </a:solidFill>
                <a:effectLst/>
                <a:uLnTx/>
                <a:uFillTx/>
                <a:latin typeface="+mj-lt"/>
                <a:ea typeface="+mj-ea"/>
                <a:cs typeface="+mj-cs"/>
              </a:rPr>
              <a:t/>
            </a:r>
            <a:br>
              <a:rPr kumimoji="0" lang="en-ZA" sz="5400" b="1" i="0" u="none" strike="noStrike" kern="1200" cap="none" spc="0" normalizeH="0" baseline="0" noProof="0" dirty="0" smtClean="0">
                <a:ln>
                  <a:noFill/>
                </a:ln>
                <a:solidFill>
                  <a:schemeClr val="tx2"/>
                </a:solidFill>
                <a:effectLst/>
                <a:uLnTx/>
                <a:uFillTx/>
                <a:latin typeface="+mj-lt"/>
                <a:ea typeface="+mj-ea"/>
                <a:cs typeface="+mj-cs"/>
              </a:rPr>
            </a:br>
            <a:r>
              <a:rPr kumimoji="0" lang="en-US" sz="5400" b="1" i="0" u="none" strike="noStrike" kern="1200" cap="none" spc="0" normalizeH="0" baseline="0" noProof="0" dirty="0" smtClean="0">
                <a:ln>
                  <a:noFill/>
                </a:ln>
                <a:solidFill>
                  <a:schemeClr val="tx2"/>
                </a:solidFill>
                <a:effectLst/>
                <a:uLnTx/>
                <a:uFillTx/>
                <a:latin typeface="+mj-lt"/>
                <a:ea typeface="+mj-ea"/>
                <a:cs typeface="+mj-cs"/>
              </a:rPr>
              <a:t/>
            </a:r>
            <a:br>
              <a:rPr kumimoji="0" lang="en-US" sz="5400" b="1" i="0" u="none" strike="noStrike" kern="1200" cap="none" spc="0" normalizeH="0" baseline="0" noProof="0" dirty="0" smtClean="0">
                <a:ln>
                  <a:noFill/>
                </a:ln>
                <a:solidFill>
                  <a:schemeClr val="tx2"/>
                </a:solidFill>
                <a:effectLst/>
                <a:uLnTx/>
                <a:uFillTx/>
                <a:latin typeface="+mj-lt"/>
                <a:ea typeface="+mj-ea"/>
                <a:cs typeface="+mj-cs"/>
              </a:rPr>
            </a:br>
            <a:endParaRPr kumimoji="0" lang="en-ZA" sz="5000" b="0" i="0" u="none" strike="noStrike" kern="120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34400" cy="1752600"/>
          </a:xfrm>
        </p:spPr>
        <p:txBody>
          <a:bodyPr>
            <a:noAutofit/>
          </a:bodyPr>
          <a:lstStyle/>
          <a:p>
            <a:r>
              <a:rPr lang="en-US" sz="3600" b="1" dirty="0" smtClean="0"/>
              <a:t>Introduction to the s block elements - Group 1 Alkali Metals and Group 2 Alkaline Earth Metals</a:t>
            </a:r>
            <a:endParaRPr lang="en-US" sz="36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16</a:t>
            </a:fld>
            <a:endParaRPr lang="en-US"/>
          </a:p>
        </p:txBody>
      </p:sp>
      <p:sp>
        <p:nvSpPr>
          <p:cNvPr id="5" name="Content Placeholder 4"/>
          <p:cNvSpPr>
            <a:spLocks noGrp="1"/>
          </p:cNvSpPr>
          <p:nvPr>
            <p:ph idx="1"/>
          </p:nvPr>
        </p:nvSpPr>
        <p:spPr>
          <a:xfrm>
            <a:off x="457200" y="1752600"/>
            <a:ext cx="8229600" cy="4876800"/>
          </a:xfrm>
        </p:spPr>
        <p:txBody>
          <a:bodyPr>
            <a:normAutofit fontScale="47500" lnSpcReduction="20000"/>
          </a:bodyPr>
          <a:lstStyle/>
          <a:p>
            <a:r>
              <a:rPr lang="en-US" sz="2900" b="1" dirty="0" smtClean="0"/>
              <a:t>Gp1                                                </a:t>
            </a:r>
            <a:endParaRPr lang="en-US" sz="2900" dirty="0" smtClean="0"/>
          </a:p>
          <a:p>
            <a:r>
              <a:rPr lang="en-US" sz="2900" dirty="0" smtClean="0"/>
              <a:t> </a:t>
            </a:r>
          </a:p>
          <a:p>
            <a:r>
              <a:rPr lang="en-US" sz="2900" baseline="-25000" dirty="0" smtClean="0"/>
              <a:t>1</a:t>
            </a:r>
            <a:r>
              <a:rPr lang="en-US" sz="2900" dirty="0" smtClean="0"/>
              <a:t>H</a:t>
            </a:r>
          </a:p>
          <a:p>
            <a:r>
              <a:rPr lang="en-US" sz="2900" b="1" baseline="-25000" dirty="0" smtClean="0"/>
              <a:t>3</a:t>
            </a:r>
            <a:r>
              <a:rPr lang="en-US" sz="2900" b="1" dirty="0" smtClean="0"/>
              <a:t>Li</a:t>
            </a:r>
            <a:endParaRPr lang="en-US" sz="2900" dirty="0" smtClean="0"/>
          </a:p>
          <a:p>
            <a:r>
              <a:rPr lang="en-US" sz="2900" b="1" dirty="0" smtClean="0"/>
              <a:t>lithium</a:t>
            </a:r>
            <a:endParaRPr lang="en-US" sz="2900" dirty="0" smtClean="0"/>
          </a:p>
          <a:p>
            <a:r>
              <a:rPr lang="en-US" sz="2900" dirty="0" smtClean="0"/>
              <a:t> </a:t>
            </a:r>
          </a:p>
          <a:p>
            <a:r>
              <a:rPr lang="en-US" sz="2900" b="1" baseline="-25000" dirty="0" smtClean="0"/>
              <a:t>11</a:t>
            </a:r>
            <a:r>
              <a:rPr lang="en-US" sz="2900" b="1" dirty="0" smtClean="0"/>
              <a:t>Na</a:t>
            </a:r>
            <a:endParaRPr lang="en-US" sz="2900" dirty="0" smtClean="0"/>
          </a:p>
          <a:p>
            <a:r>
              <a:rPr lang="en-US" sz="2900" b="1" dirty="0" smtClean="0"/>
              <a:t>sodium</a:t>
            </a:r>
            <a:endParaRPr lang="en-US" sz="2900" dirty="0" smtClean="0"/>
          </a:p>
          <a:p>
            <a:r>
              <a:rPr lang="en-US" sz="2900" dirty="0" smtClean="0"/>
              <a:t> </a:t>
            </a:r>
          </a:p>
          <a:p>
            <a:r>
              <a:rPr lang="en-US" sz="2900" b="1" baseline="-25000" dirty="0" smtClean="0"/>
              <a:t>19</a:t>
            </a:r>
            <a:r>
              <a:rPr lang="en-US" sz="2900" b="1" dirty="0" smtClean="0"/>
              <a:t>K</a:t>
            </a:r>
            <a:endParaRPr lang="en-US" sz="2900" dirty="0" smtClean="0"/>
          </a:p>
          <a:p>
            <a:r>
              <a:rPr lang="en-US" sz="2900" b="1" dirty="0" smtClean="0"/>
              <a:t>potassium</a:t>
            </a:r>
            <a:endParaRPr lang="en-US" sz="2900" dirty="0" smtClean="0"/>
          </a:p>
          <a:p>
            <a:r>
              <a:rPr lang="en-US" sz="2900" dirty="0" smtClean="0"/>
              <a:t> </a:t>
            </a:r>
          </a:p>
          <a:p>
            <a:r>
              <a:rPr lang="en-US" sz="2900" b="1" baseline="-25000" dirty="0" smtClean="0"/>
              <a:t>37</a:t>
            </a:r>
            <a:r>
              <a:rPr lang="en-US" sz="2900" b="1" dirty="0" smtClean="0"/>
              <a:t>Rb</a:t>
            </a:r>
            <a:endParaRPr lang="en-US" sz="2900" dirty="0" smtClean="0"/>
          </a:p>
          <a:p>
            <a:r>
              <a:rPr lang="en-US" sz="2900" b="1" dirty="0" smtClean="0"/>
              <a:t>rubidium</a:t>
            </a:r>
            <a:endParaRPr lang="en-US" sz="2900" dirty="0" smtClean="0"/>
          </a:p>
          <a:p>
            <a:r>
              <a:rPr lang="en-US" sz="2900" dirty="0" smtClean="0"/>
              <a:t> </a:t>
            </a:r>
          </a:p>
          <a:p>
            <a:r>
              <a:rPr lang="en-US" sz="2900" b="1" baseline="-25000" dirty="0" smtClean="0"/>
              <a:t>55</a:t>
            </a:r>
            <a:r>
              <a:rPr lang="en-US" sz="2900" b="1" dirty="0" smtClean="0"/>
              <a:t>Cs</a:t>
            </a:r>
            <a:endParaRPr lang="en-US" sz="2900" dirty="0" smtClean="0"/>
          </a:p>
          <a:p>
            <a:r>
              <a:rPr lang="en-US" sz="2900" b="1" dirty="0" err="1" smtClean="0"/>
              <a:t>caesium</a:t>
            </a:r>
            <a:endParaRPr lang="en-US" sz="2900" dirty="0" smtClean="0"/>
          </a:p>
          <a:p>
            <a:r>
              <a:rPr lang="en-US" sz="2900" dirty="0" smtClean="0"/>
              <a:t> </a:t>
            </a:r>
          </a:p>
          <a:p>
            <a:r>
              <a:rPr lang="en-US" sz="2900" b="1" baseline="-25000" dirty="0" smtClean="0"/>
              <a:t>87</a:t>
            </a:r>
            <a:r>
              <a:rPr lang="en-US" sz="2900" b="1" dirty="0" smtClean="0"/>
              <a:t>Fr</a:t>
            </a:r>
            <a:endParaRPr lang="en-US" sz="2900" dirty="0" smtClean="0"/>
          </a:p>
          <a:p>
            <a:r>
              <a:rPr lang="en-US" sz="2900" b="1" dirty="0" smtClean="0"/>
              <a:t>francium</a:t>
            </a:r>
            <a:endParaRPr lang="en-US" sz="2900" dirty="0" smtClean="0"/>
          </a:p>
          <a:p>
            <a:r>
              <a:rPr lang="en-US" dirty="0" smtClean="0"/>
              <a:t>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47800"/>
          </a:xfrm>
        </p:spPr>
        <p:txBody>
          <a:bodyPr>
            <a:normAutofit fontScale="90000"/>
          </a:bodyPr>
          <a:lstStyle/>
          <a:p>
            <a:r>
              <a:rPr lang="en-US" sz="4000" b="1" dirty="0" smtClean="0"/>
              <a:t>Introduction to the s block elements - Group 1 Alkali Metals and Group 2 Alkaline Earth Metals</a:t>
            </a:r>
            <a:endParaRPr lang="en-US" sz="4000" dirty="0"/>
          </a:p>
        </p:txBody>
      </p:sp>
      <p:sp>
        <p:nvSpPr>
          <p:cNvPr id="3" name="Content Placeholder 2"/>
          <p:cNvSpPr>
            <a:spLocks noGrp="1"/>
          </p:cNvSpPr>
          <p:nvPr>
            <p:ph idx="1"/>
          </p:nvPr>
        </p:nvSpPr>
        <p:spPr>
          <a:xfrm>
            <a:off x="304800" y="1752600"/>
            <a:ext cx="8382000" cy="4800600"/>
          </a:xfrm>
        </p:spPr>
        <p:txBody>
          <a:bodyPr>
            <a:normAutofit fontScale="55000" lnSpcReduction="20000"/>
          </a:bodyPr>
          <a:lstStyle/>
          <a:p>
            <a:r>
              <a:rPr lang="en-US" b="1" dirty="0" smtClean="0"/>
              <a:t>Gp2</a:t>
            </a:r>
            <a:endParaRPr lang="en-US" dirty="0" smtClean="0"/>
          </a:p>
          <a:p>
            <a:r>
              <a:rPr lang="en-US" dirty="0" smtClean="0"/>
              <a:t> </a:t>
            </a:r>
          </a:p>
          <a:p>
            <a:r>
              <a:rPr lang="en-US" b="1" baseline="-25000" dirty="0" smtClean="0"/>
              <a:t>4</a:t>
            </a:r>
            <a:r>
              <a:rPr lang="en-US" b="1" dirty="0" smtClean="0"/>
              <a:t>Be</a:t>
            </a:r>
            <a:endParaRPr lang="en-US" dirty="0" smtClean="0"/>
          </a:p>
          <a:p>
            <a:r>
              <a:rPr lang="en-US" b="1" dirty="0" smtClean="0"/>
              <a:t>beryllium</a:t>
            </a:r>
            <a:endParaRPr lang="en-US" dirty="0" smtClean="0"/>
          </a:p>
          <a:p>
            <a:r>
              <a:rPr lang="en-US" dirty="0" smtClean="0"/>
              <a:t> </a:t>
            </a:r>
          </a:p>
          <a:p>
            <a:r>
              <a:rPr lang="en-US" b="1" baseline="-25000" dirty="0" smtClean="0"/>
              <a:t>12</a:t>
            </a:r>
            <a:r>
              <a:rPr lang="en-US" b="1" dirty="0" smtClean="0"/>
              <a:t>Mg</a:t>
            </a:r>
            <a:endParaRPr lang="en-US" dirty="0" smtClean="0"/>
          </a:p>
          <a:p>
            <a:r>
              <a:rPr lang="en-US" b="1" dirty="0" smtClean="0"/>
              <a:t>magnesium</a:t>
            </a:r>
            <a:endParaRPr lang="en-US" dirty="0" smtClean="0"/>
          </a:p>
          <a:p>
            <a:r>
              <a:rPr lang="en-US" dirty="0" smtClean="0"/>
              <a:t> </a:t>
            </a:r>
          </a:p>
          <a:p>
            <a:r>
              <a:rPr lang="en-US" b="1" baseline="-25000" dirty="0" smtClean="0"/>
              <a:t>20</a:t>
            </a:r>
            <a:r>
              <a:rPr lang="en-US" b="1" dirty="0" smtClean="0"/>
              <a:t>Ca</a:t>
            </a:r>
            <a:endParaRPr lang="en-US" dirty="0" smtClean="0"/>
          </a:p>
          <a:p>
            <a:r>
              <a:rPr lang="en-US" b="1" dirty="0" smtClean="0"/>
              <a:t>calcium</a:t>
            </a:r>
            <a:endParaRPr lang="en-US" dirty="0" smtClean="0"/>
          </a:p>
          <a:p>
            <a:r>
              <a:rPr lang="en-US" dirty="0" smtClean="0"/>
              <a:t> </a:t>
            </a:r>
          </a:p>
          <a:p>
            <a:r>
              <a:rPr lang="en-US" b="1" baseline="-25000" dirty="0" smtClean="0"/>
              <a:t>38</a:t>
            </a:r>
            <a:r>
              <a:rPr lang="en-US" b="1" dirty="0" smtClean="0"/>
              <a:t>Sr</a:t>
            </a:r>
            <a:endParaRPr lang="en-US" dirty="0" smtClean="0"/>
          </a:p>
          <a:p>
            <a:r>
              <a:rPr lang="en-US" b="1" dirty="0" smtClean="0"/>
              <a:t>strontium</a:t>
            </a:r>
            <a:endParaRPr lang="en-US" dirty="0" smtClean="0"/>
          </a:p>
          <a:p>
            <a:r>
              <a:rPr lang="en-US" dirty="0" smtClean="0"/>
              <a:t> </a:t>
            </a:r>
          </a:p>
          <a:p>
            <a:r>
              <a:rPr lang="en-US" b="1" baseline="-25000" dirty="0" smtClean="0"/>
              <a:t>56</a:t>
            </a:r>
            <a:r>
              <a:rPr lang="en-US" b="1" dirty="0" smtClean="0"/>
              <a:t>Ba</a:t>
            </a:r>
            <a:endParaRPr lang="en-US" dirty="0" smtClean="0"/>
          </a:p>
          <a:p>
            <a:r>
              <a:rPr lang="en-US" b="1" dirty="0" smtClean="0"/>
              <a:t>barium</a:t>
            </a:r>
            <a:endParaRPr lang="en-US" dirty="0" smtClean="0"/>
          </a:p>
          <a:p>
            <a:r>
              <a:rPr lang="en-US" dirty="0" smtClean="0"/>
              <a:t> </a:t>
            </a:r>
          </a:p>
          <a:p>
            <a:r>
              <a:rPr lang="en-US" b="1" baseline="-25000" dirty="0" smtClean="0"/>
              <a:t>88</a:t>
            </a:r>
            <a:r>
              <a:rPr lang="en-US" b="1" dirty="0" smtClean="0"/>
              <a:t>Ra</a:t>
            </a:r>
            <a:endParaRPr lang="en-US" dirty="0" smtClean="0"/>
          </a:p>
          <a:p>
            <a:r>
              <a:rPr lang="en-US" b="1" dirty="0" smtClean="0"/>
              <a:t>radium</a:t>
            </a:r>
            <a:endParaRPr lang="en-US" dirty="0" smtClean="0"/>
          </a:p>
          <a:p>
            <a:r>
              <a:rPr lang="en-US" dirty="0" smtClean="0"/>
              <a:t> </a:t>
            </a:r>
          </a:p>
          <a:p>
            <a:r>
              <a:rPr lang="en-US" b="1" dirty="0" smtClean="0"/>
              <a:t>outer electrons: Group  1 ns</a:t>
            </a:r>
            <a:r>
              <a:rPr lang="en-US" b="1" baseline="30000" dirty="0" smtClean="0"/>
              <a:t>1</a:t>
            </a:r>
            <a:r>
              <a:rPr lang="en-US" b="1" dirty="0" smtClean="0"/>
              <a:t> and Group 2 ns</a:t>
            </a:r>
            <a:r>
              <a:rPr lang="en-US" b="1" baseline="30000" dirty="0" smtClean="0"/>
              <a:t>2</a:t>
            </a:r>
            <a:endParaRPr lang="en-US" dirty="0" smtClean="0"/>
          </a:p>
          <a:p>
            <a:r>
              <a:rPr lang="en-US" dirty="0" smtClean="0"/>
              <a:t> </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847088"/>
          </a:xfrm>
        </p:spPr>
        <p:txBody>
          <a:bodyPr>
            <a:normAutofit/>
          </a:bodyPr>
          <a:lstStyle/>
          <a:p>
            <a:r>
              <a:rPr lang="en-US" sz="3600" b="1" dirty="0" smtClean="0"/>
              <a:t>Introduction to the s block elements - Group 1 Alkali Metals and Group 2 Alkaline Earth Metals</a:t>
            </a:r>
            <a:endParaRPr lang="en-US" sz="3600" dirty="0"/>
          </a:p>
        </p:txBody>
      </p:sp>
      <p:sp>
        <p:nvSpPr>
          <p:cNvPr id="3" name="Content Placeholder 2"/>
          <p:cNvSpPr>
            <a:spLocks noGrp="1"/>
          </p:cNvSpPr>
          <p:nvPr>
            <p:ph idx="1"/>
          </p:nvPr>
        </p:nvSpPr>
        <p:spPr/>
        <p:txBody>
          <a:bodyPr>
            <a:normAutofit fontScale="92500"/>
          </a:bodyPr>
          <a:lstStyle/>
          <a:p>
            <a:pPr lvl="0"/>
            <a:r>
              <a:rPr lang="en-US" b="1" dirty="0" smtClean="0"/>
              <a:t>The first two vertical columns of the Periodic Table, i.e. Groups 1 and 2, are called the s–block metals, because they only have 1 or 2 electrons in their outer shell.</a:t>
            </a:r>
            <a:endParaRPr lang="en-US" dirty="0" smtClean="0"/>
          </a:p>
          <a:p>
            <a:endParaRPr lang="en-US" dirty="0" smtClean="0"/>
          </a:p>
          <a:p>
            <a:r>
              <a:rPr lang="en-US" b="1" dirty="0" smtClean="0"/>
              <a:t>These outer electrons are of an s–orbital type (s sub–shell or sub–quantum level) and the chemistry of the metals, with their relatively low </a:t>
            </a:r>
            <a:r>
              <a:rPr lang="en-US" b="1" dirty="0" err="1" smtClean="0"/>
              <a:t>ionisation</a:t>
            </a:r>
            <a:r>
              <a:rPr lang="en-US" b="1" dirty="0" smtClean="0"/>
              <a:t> energies, is dominated by the loss of these s electrons to form a </a:t>
            </a:r>
            <a:r>
              <a:rPr lang="en-US" b="1" dirty="0" err="1" smtClean="0"/>
              <a:t>cation</a:t>
            </a:r>
            <a:r>
              <a:rPr lang="en-US" b="1" dirty="0" smtClean="0"/>
              <a:t> and also accounts for their generally high chemical reactivity </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en-US" sz="3600" dirty="0" smtClean="0"/>
              <a:t>Electronic Structure of atoms</a:t>
            </a:r>
            <a:endParaRPr lang="en-US" sz="36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19</a:t>
            </a:fld>
            <a:endParaRPr lang="en-US"/>
          </a:p>
        </p:txBody>
      </p:sp>
      <p:pic>
        <p:nvPicPr>
          <p:cNvPr id="5" name="Picture 5" descr="06_T03"/>
          <p:cNvPicPr>
            <a:picLocks noGrp="1" noChangeAspect="1" noChangeArrowheads="1"/>
          </p:cNvPicPr>
          <p:nvPr>
            <p:ph idx="1"/>
          </p:nvPr>
        </p:nvPicPr>
        <p:blipFill>
          <a:blip r:embed="rId2"/>
          <a:srcRect/>
          <a:stretch>
            <a:fillRect/>
          </a:stretch>
        </p:blipFill>
        <p:spPr bwMode="auto">
          <a:xfrm>
            <a:off x="91054" y="1524000"/>
            <a:ext cx="8595746" cy="526756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Periodic Table</a:t>
            </a:r>
            <a:endParaRPr lang="en-US" sz="44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a:t>
            </a:fld>
            <a:endParaRPr lang="en-US"/>
          </a:p>
        </p:txBody>
      </p:sp>
      <p:pic>
        <p:nvPicPr>
          <p:cNvPr id="122882" name="Picture 2" descr="https://upload.wikimedia.org/wikipedia/commons/thumb/8/84/Periodic_table.svg/450px-Periodic_table.svg.png"/>
          <p:cNvPicPr>
            <a:picLocks noChangeAspect="1" noChangeArrowheads="1"/>
          </p:cNvPicPr>
          <p:nvPr/>
        </p:nvPicPr>
        <p:blipFill>
          <a:blip r:embed="rId2"/>
          <a:srcRect/>
          <a:stretch>
            <a:fillRect/>
          </a:stretch>
        </p:blipFill>
        <p:spPr bwMode="auto">
          <a:xfrm>
            <a:off x="990600" y="2096557"/>
            <a:ext cx="7319474" cy="3985049"/>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0"/>
            <a:ext cx="8153400" cy="11430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US" sz="5400" b="1" dirty="0" smtClean="0"/>
              <a:t> </a:t>
            </a:r>
            <a:r>
              <a:rPr lang="en-US" sz="4000" b="1" dirty="0" smtClean="0"/>
              <a:t>Electronic Structures of 1A</a:t>
            </a:r>
            <a:r>
              <a:rPr lang="en-US" sz="5400" b="1" dirty="0" smtClean="0"/>
              <a:t/>
            </a:r>
            <a:br>
              <a:rPr lang="en-US" sz="5400" b="1" dirty="0" smtClean="0"/>
            </a:br>
            <a:endParaRPr lang="en-ZA" dirty="0" smtClean="0"/>
          </a:p>
        </p:txBody>
      </p:sp>
      <p:sp>
        <p:nvSpPr>
          <p:cNvPr id="9219" name="Content Placeholder 2"/>
          <p:cNvSpPr>
            <a:spLocks noGrp="1"/>
          </p:cNvSpPr>
          <p:nvPr>
            <p:ph idx="1"/>
          </p:nvPr>
        </p:nvSpPr>
        <p:spPr>
          <a:xfrm>
            <a:off x="0" y="1143000"/>
            <a:ext cx="9144000" cy="5334000"/>
          </a:xfrm>
        </p:spPr>
        <p:txBody>
          <a:bodyPr>
            <a:normAutofit/>
          </a:bodyPr>
          <a:lstStyle/>
          <a:p>
            <a:pPr>
              <a:buNone/>
            </a:pPr>
            <a:r>
              <a:rPr lang="en-US" dirty="0" smtClean="0"/>
              <a:t>H  has its only electron in the 1s orbital - </a:t>
            </a:r>
            <a:r>
              <a:rPr lang="en-US" b="1" dirty="0" smtClean="0"/>
              <a:t>1s</a:t>
            </a:r>
            <a:r>
              <a:rPr lang="en-US" b="1" baseline="30000" dirty="0" smtClean="0"/>
              <a:t>1</a:t>
            </a:r>
            <a:r>
              <a:rPr lang="en-US" dirty="0" smtClean="0"/>
              <a:t>,</a:t>
            </a:r>
            <a:endParaRPr lang="en-US" b="1" dirty="0" smtClean="0"/>
          </a:p>
          <a:p>
            <a:pPr>
              <a:buNone/>
            </a:pPr>
            <a:r>
              <a:rPr lang="en-US" dirty="0" smtClean="0"/>
              <a:t>Li  has an electronic structure of 1s</a:t>
            </a:r>
            <a:r>
              <a:rPr lang="en-US" baseline="30000" dirty="0" smtClean="0"/>
              <a:t>2</a:t>
            </a:r>
            <a:r>
              <a:rPr lang="en-US" b="1" dirty="0" smtClean="0"/>
              <a:t>2s</a:t>
            </a:r>
            <a:r>
              <a:rPr lang="en-US" b="1" baseline="30000" dirty="0" smtClean="0"/>
              <a:t>1</a:t>
            </a:r>
            <a:r>
              <a:rPr lang="en-US" b="1" dirty="0" smtClean="0"/>
              <a:t>.</a:t>
            </a:r>
          </a:p>
          <a:p>
            <a:pPr>
              <a:buNone/>
            </a:pPr>
            <a:r>
              <a:rPr lang="en-US" b="1" dirty="0" smtClean="0"/>
              <a:t>Na </a:t>
            </a:r>
            <a:r>
              <a:rPr lang="en-US" dirty="0" smtClean="0"/>
              <a:t> has an electronic structure of 1s</a:t>
            </a:r>
            <a:r>
              <a:rPr lang="en-US" baseline="30000" dirty="0" smtClean="0"/>
              <a:t>2</a:t>
            </a:r>
            <a:r>
              <a:rPr lang="en-US" dirty="0" smtClean="0"/>
              <a:t>2s</a:t>
            </a:r>
            <a:r>
              <a:rPr lang="en-US" baseline="30000" dirty="0" smtClean="0"/>
              <a:t>2</a:t>
            </a:r>
            <a:r>
              <a:rPr lang="en-US" dirty="0" smtClean="0"/>
              <a:t>2p</a:t>
            </a:r>
            <a:r>
              <a:rPr lang="en-US" baseline="30000" dirty="0" smtClean="0"/>
              <a:t>6</a:t>
            </a:r>
            <a:r>
              <a:rPr lang="en-US" dirty="0" smtClean="0"/>
              <a:t>3s</a:t>
            </a:r>
            <a:r>
              <a:rPr lang="en-US" baseline="30000" dirty="0" smtClean="0"/>
              <a:t>1</a:t>
            </a:r>
            <a:endParaRPr lang="en-US" b="1" dirty="0" smtClean="0"/>
          </a:p>
          <a:p>
            <a:pPr>
              <a:buNone/>
            </a:pPr>
            <a:r>
              <a:rPr lang="en-US" dirty="0" smtClean="0"/>
              <a:t>K    has an electronic structure of 1s</a:t>
            </a:r>
            <a:r>
              <a:rPr lang="en-US" baseline="30000" dirty="0" smtClean="0"/>
              <a:t>2</a:t>
            </a:r>
            <a:r>
              <a:rPr lang="en-US" dirty="0" smtClean="0"/>
              <a:t>2s</a:t>
            </a:r>
            <a:r>
              <a:rPr lang="en-US" baseline="30000" dirty="0" smtClean="0"/>
              <a:t>2</a:t>
            </a:r>
            <a:r>
              <a:rPr lang="en-US" dirty="0" smtClean="0"/>
              <a:t>2p</a:t>
            </a:r>
            <a:r>
              <a:rPr lang="en-US" baseline="30000" dirty="0" smtClean="0"/>
              <a:t>6</a:t>
            </a:r>
            <a:r>
              <a:rPr lang="en-US" dirty="0" smtClean="0"/>
              <a:t>3s</a:t>
            </a:r>
            <a:r>
              <a:rPr lang="en-US" baseline="30000" dirty="0" smtClean="0"/>
              <a:t>2</a:t>
            </a:r>
            <a:r>
              <a:rPr lang="en-US" dirty="0" smtClean="0"/>
              <a:t>3p</a:t>
            </a:r>
            <a:r>
              <a:rPr lang="en-US" baseline="30000" dirty="0" smtClean="0"/>
              <a:t>6</a:t>
            </a:r>
            <a:r>
              <a:rPr lang="en-US" b="1" dirty="0" smtClean="0"/>
              <a:t>4s</a:t>
            </a:r>
            <a:r>
              <a:rPr lang="en-US" b="1" baseline="30000" dirty="0" smtClean="0"/>
              <a:t>1</a:t>
            </a:r>
            <a:endParaRPr lang="en-US" b="1" dirty="0" smtClean="0"/>
          </a:p>
          <a:p>
            <a:pPr>
              <a:buNone/>
            </a:pPr>
            <a:r>
              <a:rPr lang="en-US" dirty="0" err="1" smtClean="0"/>
              <a:t>Rb</a:t>
            </a:r>
            <a:r>
              <a:rPr lang="en-US" dirty="0" smtClean="0"/>
              <a:t>   has an electronic structure of 1s</a:t>
            </a:r>
            <a:r>
              <a:rPr lang="en-US" baseline="30000" dirty="0" smtClean="0"/>
              <a:t>2</a:t>
            </a:r>
            <a:r>
              <a:rPr lang="en-US" dirty="0" smtClean="0"/>
              <a:t>2s</a:t>
            </a:r>
            <a:r>
              <a:rPr lang="en-US" baseline="30000" dirty="0" smtClean="0"/>
              <a:t>2</a:t>
            </a:r>
            <a:r>
              <a:rPr lang="en-US" dirty="0" smtClean="0"/>
              <a:t>2p</a:t>
            </a:r>
            <a:r>
              <a:rPr lang="en-US" baseline="30000" dirty="0" smtClean="0"/>
              <a:t>6</a:t>
            </a:r>
            <a:r>
              <a:rPr lang="en-US" dirty="0" smtClean="0"/>
              <a:t>3s</a:t>
            </a:r>
            <a:r>
              <a:rPr lang="en-US" baseline="30000" dirty="0" smtClean="0"/>
              <a:t>2</a:t>
            </a:r>
            <a:r>
              <a:rPr lang="en-US" dirty="0" smtClean="0"/>
              <a:t>3p</a:t>
            </a:r>
            <a:r>
              <a:rPr lang="en-US" baseline="30000" dirty="0" smtClean="0"/>
              <a:t>6</a:t>
            </a:r>
            <a:r>
              <a:rPr lang="en-US" b="1" dirty="0" smtClean="0"/>
              <a:t>4s</a:t>
            </a:r>
            <a:r>
              <a:rPr lang="en-US" b="1" baseline="30000" dirty="0" smtClean="0"/>
              <a:t>2</a:t>
            </a:r>
            <a:r>
              <a:rPr lang="en-US" baseline="30000" dirty="0" smtClean="0"/>
              <a:t> </a:t>
            </a:r>
            <a:r>
              <a:rPr lang="en-US" dirty="0" smtClean="0"/>
              <a:t>3d</a:t>
            </a:r>
            <a:r>
              <a:rPr lang="en-US" baseline="30000" dirty="0" smtClean="0"/>
              <a:t>10</a:t>
            </a:r>
            <a:r>
              <a:rPr lang="en-US" dirty="0" smtClean="0"/>
              <a:t> 4p</a:t>
            </a:r>
            <a:r>
              <a:rPr lang="en-US" baseline="30000" dirty="0" smtClean="0"/>
              <a:t>6</a:t>
            </a:r>
            <a:r>
              <a:rPr lang="en-US" dirty="0" smtClean="0"/>
              <a:t>5s</a:t>
            </a:r>
            <a:r>
              <a:rPr lang="en-US" baseline="30000" dirty="0" smtClean="0"/>
              <a:t>1</a:t>
            </a:r>
            <a:endParaRPr lang="en-US" dirty="0" smtClean="0"/>
          </a:p>
          <a:p>
            <a:pPr>
              <a:buNone/>
            </a:pPr>
            <a:r>
              <a:rPr lang="en-US" dirty="0" smtClean="0"/>
              <a:t>Cs	 1s</a:t>
            </a:r>
            <a:r>
              <a:rPr lang="en-US" baseline="30000" dirty="0" smtClean="0"/>
              <a:t>2</a:t>
            </a:r>
            <a:r>
              <a:rPr lang="en-US" dirty="0" smtClean="0"/>
              <a:t>, 2s</a:t>
            </a:r>
            <a:r>
              <a:rPr lang="en-US" baseline="30000" dirty="0" smtClean="0"/>
              <a:t>2</a:t>
            </a:r>
            <a:r>
              <a:rPr lang="en-US" dirty="0" smtClean="0"/>
              <a:t>2p</a:t>
            </a:r>
            <a:r>
              <a:rPr lang="en-US" baseline="30000" dirty="0" smtClean="0"/>
              <a:t>6</a:t>
            </a:r>
            <a:r>
              <a:rPr lang="en-US" dirty="0" smtClean="0"/>
              <a:t>, 3s</a:t>
            </a:r>
            <a:r>
              <a:rPr lang="en-US" baseline="30000" dirty="0" smtClean="0"/>
              <a:t>2</a:t>
            </a:r>
            <a:r>
              <a:rPr lang="en-US" dirty="0" smtClean="0"/>
              <a:t> 3p</a:t>
            </a:r>
            <a:r>
              <a:rPr lang="en-US" baseline="30000" dirty="0" smtClean="0"/>
              <a:t>6</a:t>
            </a:r>
            <a:r>
              <a:rPr lang="en-US" dirty="0" smtClean="0"/>
              <a:t>, 4S</a:t>
            </a:r>
            <a:r>
              <a:rPr lang="en-US" baseline="30000" dirty="0" smtClean="0"/>
              <a:t>2</a:t>
            </a:r>
            <a:r>
              <a:rPr lang="en-US" dirty="0" smtClean="0"/>
              <a:t> 3d</a:t>
            </a:r>
            <a:r>
              <a:rPr lang="en-US" baseline="30000" dirty="0" smtClean="0"/>
              <a:t>10</a:t>
            </a:r>
            <a:r>
              <a:rPr lang="en-US" dirty="0" smtClean="0"/>
              <a:t> 4P</a:t>
            </a:r>
            <a:r>
              <a:rPr lang="en-US" baseline="30000" dirty="0" smtClean="0"/>
              <a:t>6</a:t>
            </a:r>
            <a:r>
              <a:rPr lang="en-US" dirty="0" smtClean="0"/>
              <a:t>, 5s</a:t>
            </a:r>
            <a:r>
              <a:rPr lang="en-US" baseline="30000" dirty="0" smtClean="0"/>
              <a:t>2</a:t>
            </a:r>
            <a:r>
              <a:rPr lang="en-US" dirty="0" smtClean="0"/>
              <a:t> 4d</a:t>
            </a:r>
            <a:r>
              <a:rPr lang="en-US" baseline="30000" dirty="0" smtClean="0"/>
              <a:t>10</a:t>
            </a:r>
            <a:r>
              <a:rPr lang="en-US" dirty="0" smtClean="0"/>
              <a:t> 5p</a:t>
            </a:r>
            <a:r>
              <a:rPr lang="en-US" baseline="30000" dirty="0" smtClean="0"/>
              <a:t>6</a:t>
            </a:r>
            <a:r>
              <a:rPr lang="en-US" dirty="0" smtClean="0"/>
              <a:t>, 6s</a:t>
            </a:r>
            <a:r>
              <a:rPr lang="en-US" baseline="30000" dirty="0" smtClean="0"/>
              <a:t>1</a:t>
            </a:r>
          </a:p>
          <a:p>
            <a:pPr>
              <a:buNone/>
            </a:pPr>
            <a:endParaRPr lang="en-US" dirty="0" smtClean="0"/>
          </a:p>
          <a:p>
            <a:pPr>
              <a:buNone/>
            </a:pPr>
            <a:r>
              <a:rPr lang="en-US" dirty="0" smtClean="0"/>
              <a:t>Fr 	1S2, 2S2 2P6, 3S23P6, 4S23d10 4P6, 5S2 4d10 5P6, 6S2 4f14 5d10 6p6, 7S1</a:t>
            </a:r>
          </a:p>
          <a:p>
            <a:pPr>
              <a:buNone/>
            </a:pPr>
            <a:r>
              <a:rPr lang="en-US" dirty="0" smtClean="0"/>
              <a:t> </a:t>
            </a:r>
          </a:p>
          <a:p>
            <a:pPr>
              <a:buNone/>
            </a:pPr>
            <a:endParaRPr lang="en-US" dirty="0" smtClean="0"/>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20</a:t>
            </a:fld>
            <a:endParaRPr lang="en-US"/>
          </a:p>
        </p:txBody>
      </p:sp>
      <p:pic>
        <p:nvPicPr>
          <p:cNvPr id="12" name="Picture 1"/>
          <p:cNvPicPr>
            <a:picLocks noChangeAspect="1" noChangeArrowheads="1"/>
          </p:cNvPicPr>
          <p:nvPr/>
        </p:nvPicPr>
        <p:blipFill>
          <a:blip r:embed="rId3" cstate="print"/>
          <a:srcRect/>
          <a:stretch>
            <a:fillRect/>
          </a:stretch>
        </p:blipFill>
        <p:spPr bwMode="auto">
          <a:xfrm flipH="1">
            <a:off x="8100392" y="6329372"/>
            <a:ext cx="1008112" cy="700088"/>
          </a:xfrm>
          <a:prstGeom prst="rect">
            <a:avLst/>
          </a:prstGeom>
          <a:noFill/>
          <a:effectLst>
            <a:softEdge rad="127000"/>
          </a:effectLst>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  Group </a:t>
            </a:r>
            <a:r>
              <a:rPr lang="en-US" dirty="0" err="1" smtClean="0"/>
              <a:t>Ia</a:t>
            </a:r>
            <a:r>
              <a:rPr lang="en-US" dirty="0" smtClean="0"/>
              <a:t> and Group </a:t>
            </a:r>
            <a:r>
              <a:rPr lang="en-US" dirty="0" err="1" smtClean="0"/>
              <a:t>IIa</a:t>
            </a:r>
            <a:endParaRPr lang="en-US" dirty="0"/>
          </a:p>
        </p:txBody>
      </p:sp>
      <p:sp>
        <p:nvSpPr>
          <p:cNvPr id="3" name="Content Placeholder 2"/>
          <p:cNvSpPr>
            <a:spLocks noGrp="1"/>
          </p:cNvSpPr>
          <p:nvPr>
            <p:ph idx="1"/>
          </p:nvPr>
        </p:nvSpPr>
        <p:spPr>
          <a:xfrm>
            <a:off x="304800" y="1600200"/>
            <a:ext cx="8382000" cy="4724400"/>
          </a:xfrm>
        </p:spPr>
        <p:txBody>
          <a:bodyPr/>
          <a:lstStyle/>
          <a:p>
            <a:pPr>
              <a:buNone/>
            </a:pPr>
            <a:endParaRPr lang="en-US" dirty="0" smtClean="0"/>
          </a:p>
          <a:p>
            <a:pPr lvl="1"/>
            <a:r>
              <a:rPr lang="en-US" dirty="0" smtClean="0"/>
              <a:t>The </a:t>
            </a:r>
            <a:r>
              <a:rPr lang="en-US" b="1" dirty="0" smtClean="0"/>
              <a:t>outer s</a:t>
            </a:r>
            <a:r>
              <a:rPr lang="en-US" b="1" baseline="30000" dirty="0" smtClean="0"/>
              <a:t>1</a:t>
            </a:r>
            <a:r>
              <a:rPr lang="en-US" b="1" dirty="0" smtClean="0"/>
              <a:t> electron</a:t>
            </a:r>
            <a:r>
              <a:rPr lang="en-US" dirty="0" smtClean="0"/>
              <a:t> loss by the Group 1 Alkali Metals gives the M</a:t>
            </a:r>
            <a:r>
              <a:rPr lang="en-US" baseline="30000" dirty="0" smtClean="0"/>
              <a:t>+</a:t>
            </a:r>
            <a:r>
              <a:rPr lang="en-US" dirty="0" smtClean="0"/>
              <a:t> ion, and,</a:t>
            </a:r>
          </a:p>
          <a:p>
            <a:pPr lvl="1"/>
            <a:endParaRPr lang="en-US" sz="1800" dirty="0" smtClean="0"/>
          </a:p>
          <a:p>
            <a:pPr lvl="1"/>
            <a:r>
              <a:rPr lang="en-US" dirty="0" smtClean="0"/>
              <a:t>The </a:t>
            </a:r>
            <a:r>
              <a:rPr lang="en-US" b="1" dirty="0" smtClean="0"/>
              <a:t>outer s</a:t>
            </a:r>
            <a:r>
              <a:rPr lang="en-US" b="1" baseline="30000" dirty="0" smtClean="0"/>
              <a:t>2</a:t>
            </a:r>
            <a:r>
              <a:rPr lang="en-US" b="1" dirty="0" smtClean="0"/>
              <a:t> electrons</a:t>
            </a:r>
            <a:r>
              <a:rPr lang="en-US" dirty="0" smtClean="0"/>
              <a:t> lost by the Group 2 Alkaline Earth Metals forms the M</a:t>
            </a:r>
            <a:r>
              <a:rPr lang="en-US" baseline="30000" dirty="0" smtClean="0"/>
              <a:t>2+</a:t>
            </a:r>
            <a:r>
              <a:rPr lang="en-US" dirty="0" smtClean="0"/>
              <a:t> ion,</a:t>
            </a:r>
          </a:p>
          <a:p>
            <a:pPr lvl="1"/>
            <a:endParaRPr lang="en-US" sz="1800" dirty="0" smtClean="0"/>
          </a:p>
          <a:p>
            <a:pPr lvl="1"/>
            <a:r>
              <a:rPr lang="en-US" dirty="0" smtClean="0"/>
              <a:t>And in each case the </a:t>
            </a:r>
            <a:r>
              <a:rPr lang="en-US" dirty="0" err="1" smtClean="0"/>
              <a:t>cation</a:t>
            </a:r>
            <a:r>
              <a:rPr lang="en-US" dirty="0" smtClean="0"/>
              <a:t> has a residual very stable noble gas core of electrons.</a:t>
            </a:r>
            <a:endParaRPr lang="en-US" sz="1800" dirty="0" smtClean="0"/>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Group </a:t>
            </a:r>
            <a:r>
              <a:rPr lang="en-US" dirty="0" err="1" smtClean="0"/>
              <a:t>Ia</a:t>
            </a:r>
            <a:r>
              <a:rPr lang="en-US" dirty="0" smtClean="0"/>
              <a:t> and Group </a:t>
            </a:r>
            <a:r>
              <a:rPr lang="en-US" dirty="0" err="1" smtClean="0"/>
              <a:t>IIa</a:t>
            </a:r>
            <a:endParaRPr lang="en-US" dirty="0"/>
          </a:p>
        </p:txBody>
      </p:sp>
      <p:sp>
        <p:nvSpPr>
          <p:cNvPr id="3" name="Content Placeholder 2"/>
          <p:cNvSpPr>
            <a:spLocks noGrp="1"/>
          </p:cNvSpPr>
          <p:nvPr>
            <p:ph idx="1"/>
          </p:nvPr>
        </p:nvSpPr>
        <p:spPr>
          <a:xfrm>
            <a:off x="228600" y="1295400"/>
            <a:ext cx="8458200" cy="5334000"/>
          </a:xfrm>
        </p:spPr>
        <p:txBody>
          <a:bodyPr>
            <a:normAutofit fontScale="92500" lnSpcReduction="10000"/>
          </a:bodyPr>
          <a:lstStyle/>
          <a:p>
            <a:pPr lvl="0">
              <a:buFont typeface="Wingdings" pitchFamily="2" charset="2"/>
              <a:buChar char="Ø"/>
            </a:pPr>
            <a:r>
              <a:rPr lang="en-US" dirty="0" smtClean="0"/>
              <a:t>The only chemically stable oxidation states are +1 for Group 1 metals and +2 for Group 2 elements, </a:t>
            </a:r>
          </a:p>
          <a:p>
            <a:pPr lvl="0">
              <a:buFont typeface="Wingdings" pitchFamily="2" charset="2"/>
              <a:buChar char="Ø"/>
            </a:pPr>
            <a:endParaRPr lang="en-US" dirty="0" smtClean="0"/>
          </a:p>
          <a:p>
            <a:pPr lvl="0">
              <a:buFont typeface="Wingdings" pitchFamily="2" charset="2"/>
              <a:buChar char="Ø"/>
            </a:pPr>
            <a:r>
              <a:rPr lang="en-US" dirty="0" smtClean="0"/>
              <a:t>This is because of the ease of loss of the outer S electrons and the difficulty in removing the next one due to high </a:t>
            </a:r>
            <a:r>
              <a:rPr lang="en-US" dirty="0" err="1" smtClean="0"/>
              <a:t>ionisation</a:t>
            </a:r>
            <a:r>
              <a:rPr lang="en-US" dirty="0" smtClean="0"/>
              <a:t> energies required</a:t>
            </a:r>
          </a:p>
          <a:p>
            <a:pPr lvl="0">
              <a:buFont typeface="Wingdings" pitchFamily="2" charset="2"/>
              <a:buChar char="Ø"/>
            </a:pPr>
            <a:endParaRPr lang="en-US" dirty="0" smtClean="0"/>
          </a:p>
          <a:p>
            <a:pPr lvl="0">
              <a:buFont typeface="Wingdings" pitchFamily="2" charset="2"/>
              <a:buChar char="Ø"/>
            </a:pPr>
            <a:r>
              <a:rPr lang="en-US" dirty="0" smtClean="0"/>
              <a:t>The relative ease of </a:t>
            </a:r>
            <a:r>
              <a:rPr lang="en-US" dirty="0" err="1" smtClean="0"/>
              <a:t>delocalising</a:t>
            </a:r>
            <a:r>
              <a:rPr lang="en-US" dirty="0" smtClean="0"/>
              <a:t> the outer 1/2 electrons in the metal lattice makes them good conductors of heat and electricity </a:t>
            </a:r>
          </a:p>
          <a:p>
            <a:pPr lvl="0">
              <a:buFont typeface="Wingdings" pitchFamily="2" charset="2"/>
              <a:buChar char="Ø"/>
            </a:pPr>
            <a:endParaRPr lang="en-US" dirty="0" smtClean="0"/>
          </a:p>
          <a:p>
            <a:pPr lvl="0">
              <a:buFont typeface="Wingdings" pitchFamily="2" charset="2"/>
              <a:buChar char="Ø"/>
            </a:pPr>
            <a:r>
              <a:rPr lang="en-US" dirty="0" smtClean="0"/>
              <a:t>The low </a:t>
            </a:r>
            <a:r>
              <a:rPr lang="en-US" dirty="0" err="1" smtClean="0"/>
              <a:t>ionisation</a:t>
            </a:r>
            <a:r>
              <a:rPr lang="en-US" dirty="0" smtClean="0"/>
              <a:t> energies and low </a:t>
            </a:r>
            <a:r>
              <a:rPr lang="en-US" dirty="0" err="1" smtClean="0"/>
              <a:t>electronegativity</a:t>
            </a:r>
            <a:r>
              <a:rPr lang="en-US" dirty="0" smtClean="0"/>
              <a:t> means that when combined with non–metals, most compounds of the Group 1–2 elements tend to be ionic in nature.</a:t>
            </a:r>
          </a:p>
          <a:p>
            <a:pPr>
              <a:buNone/>
            </a:pP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Group </a:t>
            </a:r>
            <a:r>
              <a:rPr lang="en-US" dirty="0" err="1" smtClean="0"/>
              <a:t>Ia</a:t>
            </a:r>
            <a:r>
              <a:rPr lang="en-US" dirty="0" smtClean="0"/>
              <a:t> and Group </a:t>
            </a:r>
            <a:r>
              <a:rPr lang="en-US" dirty="0" err="1" smtClean="0"/>
              <a:t>Ia</a:t>
            </a:r>
            <a:endParaRPr lang="en-US" dirty="0"/>
          </a:p>
        </p:txBody>
      </p:sp>
      <p:graphicFrame>
        <p:nvGraphicFramePr>
          <p:cNvPr id="7" name="Content Placeholder 6"/>
          <p:cNvGraphicFramePr>
            <a:graphicFrameLocks noGrp="1"/>
          </p:cNvGraphicFramePr>
          <p:nvPr>
            <p:ph idx="1"/>
          </p:nvPr>
        </p:nvGraphicFramePr>
        <p:xfrm>
          <a:off x="304802" y="1371599"/>
          <a:ext cx="8381996" cy="5155884"/>
        </p:xfrm>
        <a:graphic>
          <a:graphicData uri="http://schemas.openxmlformats.org/drawingml/2006/table">
            <a:tbl>
              <a:tblPr firstRow="1" bandRow="1">
                <a:tableStyleId>{5C22544A-7EE6-4342-B048-85BDC9FD1C3A}</a:tableStyleId>
              </a:tblPr>
              <a:tblGrid>
                <a:gridCol w="1197428"/>
                <a:gridCol w="1197428"/>
                <a:gridCol w="1197428"/>
                <a:gridCol w="1197428"/>
                <a:gridCol w="1197428"/>
                <a:gridCol w="1197428"/>
                <a:gridCol w="1197428"/>
              </a:tblGrid>
              <a:tr h="416349">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718630">
                <a:tc>
                  <a:txBody>
                    <a:bodyPr/>
                    <a:lstStyle/>
                    <a:p>
                      <a:r>
                        <a:rPr lang="en-US" sz="1200" dirty="0" smtClean="0"/>
                        <a:t>Properties\Name</a:t>
                      </a:r>
                      <a:endParaRPr lang="en-US" sz="1200" dirty="0"/>
                    </a:p>
                  </a:txBody>
                  <a:tcPr/>
                </a:tc>
                <a:tc>
                  <a:txBody>
                    <a:bodyPr/>
                    <a:lstStyle/>
                    <a:p>
                      <a:r>
                        <a:rPr kumimoji="0" lang="en-US" sz="1800" b="1" kern="1200" dirty="0" smtClean="0">
                          <a:solidFill>
                            <a:schemeClr val="dk1"/>
                          </a:solidFill>
                          <a:latin typeface="+mn-lt"/>
                          <a:ea typeface="+mn-ea"/>
                          <a:cs typeface="+mn-cs"/>
                        </a:rPr>
                        <a:t>Lithium</a:t>
                      </a:r>
                      <a:endParaRPr lang="en-US" dirty="0"/>
                    </a:p>
                  </a:txBody>
                  <a:tcPr/>
                </a:tc>
                <a:tc>
                  <a:txBody>
                    <a:bodyPr/>
                    <a:lstStyle/>
                    <a:p>
                      <a:r>
                        <a:rPr lang="en-US" dirty="0" smtClean="0"/>
                        <a:t>Sodium</a:t>
                      </a:r>
                      <a:endParaRPr lang="en-US" dirty="0"/>
                    </a:p>
                  </a:txBody>
                  <a:tcPr/>
                </a:tc>
                <a:tc>
                  <a:txBody>
                    <a:bodyPr/>
                    <a:lstStyle/>
                    <a:p>
                      <a:r>
                        <a:rPr lang="en-US" dirty="0" smtClean="0"/>
                        <a:t>Potassium</a:t>
                      </a:r>
                      <a:endParaRPr lang="en-US" dirty="0"/>
                    </a:p>
                  </a:txBody>
                  <a:tcPr/>
                </a:tc>
                <a:tc>
                  <a:txBody>
                    <a:bodyPr/>
                    <a:lstStyle/>
                    <a:p>
                      <a:r>
                        <a:rPr lang="en-US" dirty="0" smtClean="0"/>
                        <a:t>Rubidium</a:t>
                      </a:r>
                      <a:endParaRPr lang="en-US" dirty="0"/>
                    </a:p>
                  </a:txBody>
                  <a:tcPr/>
                </a:tc>
                <a:tc>
                  <a:txBody>
                    <a:bodyPr/>
                    <a:lstStyle/>
                    <a:p>
                      <a:r>
                        <a:rPr kumimoji="0" lang="en-US" sz="1800" b="1" kern="1200" dirty="0" err="1" smtClean="0">
                          <a:solidFill>
                            <a:schemeClr val="dk1"/>
                          </a:solidFill>
                          <a:latin typeface="+mn-lt"/>
                          <a:ea typeface="+mn-ea"/>
                          <a:cs typeface="+mn-cs"/>
                        </a:rPr>
                        <a:t>Caesium</a:t>
                      </a:r>
                      <a:endParaRPr lang="en-US" dirty="0"/>
                    </a:p>
                  </a:txBody>
                  <a:tcPr/>
                </a:tc>
                <a:tc>
                  <a:txBody>
                    <a:bodyPr/>
                    <a:lstStyle/>
                    <a:p>
                      <a:r>
                        <a:rPr lang="en-US" dirty="0" smtClean="0"/>
                        <a:t>Francium</a:t>
                      </a:r>
                      <a:endParaRPr lang="en-US" dirty="0"/>
                    </a:p>
                  </a:txBody>
                  <a:tcPr/>
                </a:tc>
              </a:tr>
              <a:tr h="513307">
                <a:tc>
                  <a:txBody>
                    <a:bodyPr/>
                    <a:lstStyle/>
                    <a:p>
                      <a:r>
                        <a:rPr kumimoji="0" lang="en-US" sz="1200" b="1" kern="1200" dirty="0" smtClean="0">
                          <a:solidFill>
                            <a:schemeClr val="dk1"/>
                          </a:solidFill>
                          <a:latin typeface="+mn-lt"/>
                          <a:ea typeface="+mn-ea"/>
                          <a:cs typeface="+mn-cs"/>
                        </a:rPr>
                        <a:t>melting point/</a:t>
                      </a:r>
                      <a:r>
                        <a:rPr kumimoji="0" lang="en-US" sz="1200" b="1" kern="1200" baseline="30000" dirty="0" err="1" smtClean="0">
                          <a:solidFill>
                            <a:schemeClr val="dk1"/>
                          </a:solidFill>
                          <a:latin typeface="+mn-lt"/>
                          <a:ea typeface="+mn-ea"/>
                          <a:cs typeface="+mn-cs"/>
                        </a:rPr>
                        <a:t>o</a:t>
                      </a:r>
                      <a:r>
                        <a:rPr kumimoji="0" lang="en-US" sz="1200" b="1" kern="1200" dirty="0" err="1" smtClean="0">
                          <a:solidFill>
                            <a:schemeClr val="dk1"/>
                          </a:solidFill>
                          <a:latin typeface="+mn-lt"/>
                          <a:ea typeface="+mn-ea"/>
                          <a:cs typeface="+mn-cs"/>
                        </a:rPr>
                        <a:t>C</a:t>
                      </a:r>
                      <a:endParaRPr lang="en-US" sz="1200" dirty="0"/>
                    </a:p>
                  </a:txBody>
                  <a:tcPr/>
                </a:tc>
                <a:tc>
                  <a:txBody>
                    <a:bodyPr/>
                    <a:lstStyle/>
                    <a:p>
                      <a:r>
                        <a:rPr lang="en-US" dirty="0" smtClean="0"/>
                        <a:t>181</a:t>
                      </a:r>
                      <a:endParaRPr lang="en-US" dirty="0"/>
                    </a:p>
                  </a:txBody>
                  <a:tcPr/>
                </a:tc>
                <a:tc>
                  <a:txBody>
                    <a:bodyPr/>
                    <a:lstStyle/>
                    <a:p>
                      <a:r>
                        <a:rPr lang="en-US" dirty="0" smtClean="0"/>
                        <a:t>98</a:t>
                      </a:r>
                      <a:endParaRPr lang="en-US" dirty="0"/>
                    </a:p>
                  </a:txBody>
                  <a:tcPr/>
                </a:tc>
                <a:tc>
                  <a:txBody>
                    <a:bodyPr/>
                    <a:lstStyle/>
                    <a:p>
                      <a:r>
                        <a:rPr lang="en-US" dirty="0" smtClean="0"/>
                        <a:t>64</a:t>
                      </a:r>
                      <a:endParaRPr lang="en-US" dirty="0"/>
                    </a:p>
                  </a:txBody>
                  <a:tcPr/>
                </a:tc>
                <a:tc>
                  <a:txBody>
                    <a:bodyPr/>
                    <a:lstStyle/>
                    <a:p>
                      <a:r>
                        <a:rPr lang="en-US" dirty="0" smtClean="0"/>
                        <a:t>39</a:t>
                      </a:r>
                      <a:endParaRPr lang="en-US" dirty="0"/>
                    </a:p>
                  </a:txBody>
                  <a:tcPr/>
                </a:tc>
                <a:tc>
                  <a:txBody>
                    <a:bodyPr/>
                    <a:lstStyle/>
                    <a:p>
                      <a:r>
                        <a:rPr lang="en-US" dirty="0" smtClean="0"/>
                        <a:t>29</a:t>
                      </a:r>
                      <a:endParaRPr lang="en-US" dirty="0"/>
                    </a:p>
                  </a:txBody>
                  <a:tcPr/>
                </a:tc>
                <a:tc>
                  <a:txBody>
                    <a:bodyPr/>
                    <a:lstStyle/>
                    <a:p>
                      <a:r>
                        <a:rPr lang="en-US" dirty="0" smtClean="0"/>
                        <a:t>27</a:t>
                      </a:r>
                      <a:endParaRPr lang="en-US" dirty="0"/>
                    </a:p>
                  </a:txBody>
                  <a:tcPr/>
                </a:tc>
              </a:tr>
              <a:tr h="513307">
                <a:tc>
                  <a:txBody>
                    <a:bodyPr/>
                    <a:lstStyle/>
                    <a:p>
                      <a:r>
                        <a:rPr kumimoji="0" lang="en-US" sz="1200" b="1" kern="1200" dirty="0" smtClean="0">
                          <a:solidFill>
                            <a:schemeClr val="dk1"/>
                          </a:solidFill>
                          <a:latin typeface="+mn-lt"/>
                          <a:ea typeface="+mn-ea"/>
                          <a:cs typeface="+mn-cs"/>
                        </a:rPr>
                        <a:t>boiling point/</a:t>
                      </a:r>
                      <a:r>
                        <a:rPr kumimoji="0" lang="en-US" sz="1200" b="1" kern="1200" baseline="30000" dirty="0" err="1" smtClean="0">
                          <a:solidFill>
                            <a:schemeClr val="dk1"/>
                          </a:solidFill>
                          <a:latin typeface="+mn-lt"/>
                          <a:ea typeface="+mn-ea"/>
                          <a:cs typeface="+mn-cs"/>
                        </a:rPr>
                        <a:t>o</a:t>
                      </a:r>
                      <a:r>
                        <a:rPr kumimoji="0" lang="en-US" sz="1200" b="1" kern="1200" dirty="0" err="1" smtClean="0">
                          <a:solidFill>
                            <a:schemeClr val="dk1"/>
                          </a:solidFill>
                          <a:latin typeface="+mn-lt"/>
                          <a:ea typeface="+mn-ea"/>
                          <a:cs typeface="+mn-cs"/>
                        </a:rPr>
                        <a:t>C</a:t>
                      </a:r>
                      <a:endParaRPr lang="en-US" sz="1200" dirty="0"/>
                    </a:p>
                  </a:txBody>
                  <a:tcPr/>
                </a:tc>
                <a:tc>
                  <a:txBody>
                    <a:bodyPr/>
                    <a:lstStyle/>
                    <a:p>
                      <a:r>
                        <a:rPr lang="en-US" dirty="0" smtClean="0"/>
                        <a:t>1347</a:t>
                      </a:r>
                      <a:endParaRPr lang="en-US" dirty="0"/>
                    </a:p>
                  </a:txBody>
                  <a:tcPr/>
                </a:tc>
                <a:tc>
                  <a:txBody>
                    <a:bodyPr/>
                    <a:lstStyle/>
                    <a:p>
                      <a:r>
                        <a:rPr lang="en-US" dirty="0" smtClean="0"/>
                        <a:t>883</a:t>
                      </a:r>
                      <a:endParaRPr lang="en-US" dirty="0"/>
                    </a:p>
                  </a:txBody>
                  <a:tcPr/>
                </a:tc>
                <a:tc>
                  <a:txBody>
                    <a:bodyPr/>
                    <a:lstStyle/>
                    <a:p>
                      <a:r>
                        <a:rPr lang="en-US" dirty="0" smtClean="0"/>
                        <a:t>774</a:t>
                      </a:r>
                      <a:endParaRPr lang="en-US" dirty="0"/>
                    </a:p>
                  </a:txBody>
                  <a:tcPr/>
                </a:tc>
                <a:tc>
                  <a:txBody>
                    <a:bodyPr/>
                    <a:lstStyle/>
                    <a:p>
                      <a:r>
                        <a:rPr lang="en-US" dirty="0" smtClean="0"/>
                        <a:t>688</a:t>
                      </a:r>
                      <a:endParaRPr lang="en-US" dirty="0"/>
                    </a:p>
                  </a:txBody>
                  <a:tcPr/>
                </a:tc>
                <a:tc>
                  <a:txBody>
                    <a:bodyPr/>
                    <a:lstStyle/>
                    <a:p>
                      <a:r>
                        <a:rPr lang="en-US" dirty="0" smtClean="0"/>
                        <a:t>679</a:t>
                      </a:r>
                      <a:endParaRPr lang="en-US" dirty="0"/>
                    </a:p>
                  </a:txBody>
                  <a:tcPr/>
                </a:tc>
                <a:tc>
                  <a:txBody>
                    <a:bodyPr/>
                    <a:lstStyle/>
                    <a:p>
                      <a:r>
                        <a:rPr lang="en-US" dirty="0" smtClean="0"/>
                        <a:t>677</a:t>
                      </a:r>
                      <a:endParaRPr lang="en-US" dirty="0"/>
                    </a:p>
                  </a:txBody>
                  <a:tcPr/>
                </a:tc>
              </a:tr>
              <a:tr h="416349">
                <a:tc>
                  <a:txBody>
                    <a:bodyPr/>
                    <a:lstStyle/>
                    <a:p>
                      <a:r>
                        <a:rPr kumimoji="0" lang="en-US" sz="1200" b="1" kern="1200" dirty="0" smtClean="0">
                          <a:solidFill>
                            <a:schemeClr val="dk1"/>
                          </a:solidFill>
                          <a:latin typeface="+mn-lt"/>
                          <a:ea typeface="+mn-ea"/>
                          <a:cs typeface="+mn-cs"/>
                        </a:rPr>
                        <a:t>density/gcm</a:t>
                      </a:r>
                      <a:r>
                        <a:rPr kumimoji="0" lang="en-US" sz="1200" b="1" kern="1200" baseline="30000" dirty="0" smtClean="0">
                          <a:solidFill>
                            <a:schemeClr val="dk1"/>
                          </a:solidFill>
                          <a:latin typeface="+mn-lt"/>
                          <a:ea typeface="+mn-ea"/>
                          <a:cs typeface="+mn-cs"/>
                        </a:rPr>
                        <a:t>–3</a:t>
                      </a:r>
                      <a:endParaRPr lang="en-US" sz="1200" dirty="0"/>
                    </a:p>
                  </a:txBody>
                  <a:tcPr/>
                </a:tc>
                <a:tc>
                  <a:txBody>
                    <a:bodyPr/>
                    <a:lstStyle/>
                    <a:p>
                      <a:r>
                        <a:rPr lang="en-US" dirty="0" smtClean="0"/>
                        <a:t>0.53</a:t>
                      </a:r>
                      <a:endParaRPr lang="en-US" dirty="0"/>
                    </a:p>
                  </a:txBody>
                  <a:tcPr/>
                </a:tc>
                <a:tc>
                  <a:txBody>
                    <a:bodyPr/>
                    <a:lstStyle/>
                    <a:p>
                      <a:r>
                        <a:rPr lang="en-US" dirty="0" smtClean="0"/>
                        <a:t>0.97</a:t>
                      </a:r>
                      <a:endParaRPr lang="en-US" dirty="0"/>
                    </a:p>
                  </a:txBody>
                  <a:tcPr/>
                </a:tc>
                <a:tc>
                  <a:txBody>
                    <a:bodyPr/>
                    <a:lstStyle/>
                    <a:p>
                      <a:r>
                        <a:rPr lang="en-US" dirty="0" smtClean="0"/>
                        <a:t>0.86</a:t>
                      </a:r>
                      <a:endParaRPr lang="en-US" dirty="0"/>
                    </a:p>
                  </a:txBody>
                  <a:tcPr/>
                </a:tc>
                <a:tc>
                  <a:txBody>
                    <a:bodyPr/>
                    <a:lstStyle/>
                    <a:p>
                      <a:r>
                        <a:rPr lang="en-US" dirty="0" smtClean="0"/>
                        <a:t>1.48</a:t>
                      </a:r>
                      <a:endParaRPr lang="en-US" dirty="0"/>
                    </a:p>
                  </a:txBody>
                  <a:tcPr/>
                </a:tc>
                <a:tc>
                  <a:txBody>
                    <a:bodyPr/>
                    <a:lstStyle/>
                    <a:p>
                      <a:r>
                        <a:rPr lang="en-US" dirty="0" smtClean="0"/>
                        <a:t>1.87</a:t>
                      </a:r>
                      <a:endParaRPr lang="en-US" dirty="0"/>
                    </a:p>
                  </a:txBody>
                  <a:tcPr/>
                </a:tc>
                <a:tc>
                  <a:txBody>
                    <a:bodyPr/>
                    <a:lstStyle/>
                    <a:p>
                      <a:r>
                        <a:rPr lang="en-US" dirty="0" smtClean="0"/>
                        <a:t>&gt; 1.87</a:t>
                      </a:r>
                      <a:endParaRPr lang="en-US" dirty="0"/>
                    </a:p>
                  </a:txBody>
                  <a:tcPr/>
                </a:tc>
              </a:tr>
              <a:tr h="416349">
                <a:tc>
                  <a:txBody>
                    <a:bodyPr/>
                    <a:lstStyle/>
                    <a:p>
                      <a:r>
                        <a:rPr kumimoji="0" lang="en-US" sz="1200" b="1" kern="1200" dirty="0" smtClean="0">
                          <a:solidFill>
                            <a:schemeClr val="dk1"/>
                          </a:solidFill>
                          <a:latin typeface="+mn-lt"/>
                          <a:ea typeface="+mn-ea"/>
                          <a:cs typeface="+mn-cs"/>
                        </a:rPr>
                        <a:t>1st IE/kJmol</a:t>
                      </a:r>
                      <a:r>
                        <a:rPr kumimoji="0" lang="en-US" sz="1200" b="1" kern="1200" baseline="30000" dirty="0" smtClean="0">
                          <a:solidFill>
                            <a:schemeClr val="dk1"/>
                          </a:solidFill>
                          <a:latin typeface="+mn-lt"/>
                          <a:ea typeface="+mn-ea"/>
                          <a:cs typeface="+mn-cs"/>
                        </a:rPr>
                        <a:t>–1</a:t>
                      </a:r>
                      <a:endParaRPr lang="en-US" sz="1200" dirty="0"/>
                    </a:p>
                  </a:txBody>
                  <a:tcPr/>
                </a:tc>
                <a:tc>
                  <a:txBody>
                    <a:bodyPr/>
                    <a:lstStyle/>
                    <a:p>
                      <a:r>
                        <a:rPr lang="en-US" dirty="0" smtClean="0"/>
                        <a:t>513</a:t>
                      </a:r>
                      <a:endParaRPr lang="en-US" dirty="0"/>
                    </a:p>
                  </a:txBody>
                  <a:tcPr/>
                </a:tc>
                <a:tc>
                  <a:txBody>
                    <a:bodyPr/>
                    <a:lstStyle/>
                    <a:p>
                      <a:r>
                        <a:rPr lang="en-US" dirty="0" smtClean="0"/>
                        <a:t>496</a:t>
                      </a:r>
                      <a:endParaRPr lang="en-US" dirty="0"/>
                    </a:p>
                  </a:txBody>
                  <a:tcPr/>
                </a:tc>
                <a:tc>
                  <a:txBody>
                    <a:bodyPr/>
                    <a:lstStyle/>
                    <a:p>
                      <a:r>
                        <a:rPr lang="en-US" dirty="0" smtClean="0"/>
                        <a:t>419</a:t>
                      </a:r>
                      <a:endParaRPr lang="en-US" dirty="0"/>
                    </a:p>
                  </a:txBody>
                  <a:tcPr/>
                </a:tc>
                <a:tc>
                  <a:txBody>
                    <a:bodyPr/>
                    <a:lstStyle/>
                    <a:p>
                      <a:r>
                        <a:rPr lang="en-US" dirty="0" smtClean="0"/>
                        <a:t>403</a:t>
                      </a:r>
                      <a:endParaRPr lang="en-US" dirty="0"/>
                    </a:p>
                  </a:txBody>
                  <a:tcPr/>
                </a:tc>
                <a:tc>
                  <a:txBody>
                    <a:bodyPr/>
                    <a:lstStyle/>
                    <a:p>
                      <a:r>
                        <a:rPr lang="en-US" dirty="0" smtClean="0"/>
                        <a:t>376</a:t>
                      </a:r>
                      <a:endParaRPr lang="en-US" dirty="0"/>
                    </a:p>
                  </a:txBody>
                  <a:tcPr/>
                </a:tc>
                <a:tc>
                  <a:txBody>
                    <a:bodyPr/>
                    <a:lstStyle/>
                    <a:p>
                      <a:r>
                        <a:rPr lang="en-US" dirty="0" smtClean="0"/>
                        <a:t>400</a:t>
                      </a:r>
                      <a:endParaRPr lang="en-US" dirty="0"/>
                    </a:p>
                  </a:txBody>
                  <a:tcPr/>
                </a:tc>
              </a:tr>
              <a:tr h="416349">
                <a:tc>
                  <a:txBody>
                    <a:bodyPr/>
                    <a:lstStyle/>
                    <a:p>
                      <a:r>
                        <a:rPr kumimoji="0" lang="en-US" sz="1200" b="1" kern="1200" dirty="0" smtClean="0">
                          <a:solidFill>
                            <a:schemeClr val="dk1"/>
                          </a:solidFill>
                          <a:latin typeface="+mn-lt"/>
                          <a:ea typeface="+mn-ea"/>
                          <a:cs typeface="+mn-cs"/>
                        </a:rPr>
                        <a:t>2</a:t>
                      </a:r>
                      <a:r>
                        <a:rPr kumimoji="0" lang="en-US" sz="1200" b="1" kern="1200" baseline="30000" dirty="0" smtClean="0">
                          <a:solidFill>
                            <a:schemeClr val="dk1"/>
                          </a:solidFill>
                          <a:latin typeface="+mn-lt"/>
                          <a:ea typeface="+mn-ea"/>
                          <a:cs typeface="+mn-cs"/>
                        </a:rPr>
                        <a:t>nd</a:t>
                      </a:r>
                      <a:r>
                        <a:rPr kumimoji="0" lang="en-US" sz="1200" b="1" kern="1200" baseline="0" dirty="0" smtClean="0">
                          <a:solidFill>
                            <a:schemeClr val="dk1"/>
                          </a:solidFill>
                          <a:latin typeface="+mn-lt"/>
                          <a:ea typeface="+mn-ea"/>
                          <a:cs typeface="+mn-cs"/>
                        </a:rPr>
                        <a:t> </a:t>
                      </a:r>
                      <a:r>
                        <a:rPr kumimoji="0" lang="en-US" sz="1200" b="1" kern="1200" dirty="0" smtClean="0">
                          <a:solidFill>
                            <a:schemeClr val="dk1"/>
                          </a:solidFill>
                          <a:latin typeface="+mn-lt"/>
                          <a:ea typeface="+mn-ea"/>
                          <a:cs typeface="+mn-cs"/>
                        </a:rPr>
                        <a:t>IE/kJmol</a:t>
                      </a:r>
                      <a:r>
                        <a:rPr kumimoji="0" lang="en-US" sz="1200" b="1" kern="1200" baseline="30000" dirty="0" smtClean="0">
                          <a:solidFill>
                            <a:schemeClr val="dk1"/>
                          </a:solidFill>
                          <a:latin typeface="+mn-lt"/>
                          <a:ea typeface="+mn-ea"/>
                          <a:cs typeface="+mn-cs"/>
                        </a:rPr>
                        <a:t>–1</a:t>
                      </a:r>
                      <a:endParaRPr lang="en-US" sz="1200" dirty="0"/>
                    </a:p>
                  </a:txBody>
                  <a:tcPr/>
                </a:tc>
                <a:tc>
                  <a:txBody>
                    <a:bodyPr/>
                    <a:lstStyle/>
                    <a:p>
                      <a:r>
                        <a:rPr lang="en-US" dirty="0" smtClean="0"/>
                        <a:t>7298</a:t>
                      </a:r>
                      <a:endParaRPr lang="en-US" dirty="0"/>
                    </a:p>
                  </a:txBody>
                  <a:tcPr/>
                </a:tc>
                <a:tc>
                  <a:txBody>
                    <a:bodyPr/>
                    <a:lstStyle/>
                    <a:p>
                      <a:r>
                        <a:rPr lang="en-US" dirty="0" smtClean="0"/>
                        <a:t>4562</a:t>
                      </a:r>
                      <a:endParaRPr lang="en-US" dirty="0"/>
                    </a:p>
                  </a:txBody>
                  <a:tcPr/>
                </a:tc>
                <a:tc>
                  <a:txBody>
                    <a:bodyPr/>
                    <a:lstStyle/>
                    <a:p>
                      <a:r>
                        <a:rPr lang="en-US" dirty="0" smtClean="0"/>
                        <a:t>3051</a:t>
                      </a:r>
                      <a:endParaRPr lang="en-US" dirty="0"/>
                    </a:p>
                  </a:txBody>
                  <a:tcPr/>
                </a:tc>
                <a:tc>
                  <a:txBody>
                    <a:bodyPr/>
                    <a:lstStyle/>
                    <a:p>
                      <a:r>
                        <a:rPr lang="en-US" dirty="0" smtClean="0"/>
                        <a:t>2632</a:t>
                      </a:r>
                      <a:endParaRPr lang="en-US" dirty="0"/>
                    </a:p>
                  </a:txBody>
                  <a:tcPr/>
                </a:tc>
                <a:tc>
                  <a:txBody>
                    <a:bodyPr/>
                    <a:lstStyle/>
                    <a:p>
                      <a:r>
                        <a:rPr lang="en-US" dirty="0" smtClean="0"/>
                        <a:t>2420</a:t>
                      </a:r>
                      <a:endParaRPr lang="en-US" dirty="0"/>
                    </a:p>
                  </a:txBody>
                  <a:tcPr/>
                </a:tc>
                <a:tc>
                  <a:txBody>
                    <a:bodyPr/>
                    <a:lstStyle/>
                    <a:p>
                      <a:r>
                        <a:rPr lang="en-US" dirty="0" smtClean="0"/>
                        <a:t>2100</a:t>
                      </a:r>
                      <a:endParaRPr lang="en-US" dirty="0"/>
                    </a:p>
                  </a:txBody>
                  <a:tcPr/>
                </a:tc>
              </a:tr>
              <a:tr h="718630">
                <a:tc>
                  <a:txBody>
                    <a:bodyPr/>
                    <a:lstStyle/>
                    <a:p>
                      <a:r>
                        <a:rPr kumimoji="0" lang="en-US" sz="1200" b="1" kern="1200" dirty="0" smtClean="0">
                          <a:solidFill>
                            <a:schemeClr val="dk1"/>
                          </a:solidFill>
                          <a:latin typeface="+mn-lt"/>
                          <a:ea typeface="+mn-ea"/>
                          <a:cs typeface="+mn-cs"/>
                        </a:rPr>
                        <a:t>atomic metallic radius/pm</a:t>
                      </a:r>
                      <a:endParaRPr lang="en-US" sz="1200" dirty="0"/>
                    </a:p>
                  </a:txBody>
                  <a:tcPr/>
                </a:tc>
                <a:tc>
                  <a:txBody>
                    <a:bodyPr/>
                    <a:lstStyle/>
                    <a:p>
                      <a:r>
                        <a:rPr lang="en-US" dirty="0" smtClean="0"/>
                        <a:t>152</a:t>
                      </a:r>
                      <a:endParaRPr lang="en-US" dirty="0"/>
                    </a:p>
                  </a:txBody>
                  <a:tcPr/>
                </a:tc>
                <a:tc>
                  <a:txBody>
                    <a:bodyPr/>
                    <a:lstStyle/>
                    <a:p>
                      <a:r>
                        <a:rPr lang="en-US" dirty="0" smtClean="0"/>
                        <a:t>186</a:t>
                      </a:r>
                      <a:endParaRPr lang="en-US" dirty="0"/>
                    </a:p>
                  </a:txBody>
                  <a:tcPr/>
                </a:tc>
                <a:tc>
                  <a:txBody>
                    <a:bodyPr/>
                    <a:lstStyle/>
                    <a:p>
                      <a:r>
                        <a:rPr lang="en-US" dirty="0" smtClean="0"/>
                        <a:t>231</a:t>
                      </a:r>
                      <a:endParaRPr lang="en-US" dirty="0"/>
                    </a:p>
                  </a:txBody>
                  <a:tcPr/>
                </a:tc>
                <a:tc>
                  <a:txBody>
                    <a:bodyPr/>
                    <a:lstStyle/>
                    <a:p>
                      <a:r>
                        <a:rPr lang="en-US" dirty="0" smtClean="0"/>
                        <a:t>244</a:t>
                      </a:r>
                      <a:endParaRPr lang="en-US" dirty="0"/>
                    </a:p>
                  </a:txBody>
                  <a:tcPr/>
                </a:tc>
                <a:tc>
                  <a:txBody>
                    <a:bodyPr/>
                    <a:lstStyle/>
                    <a:p>
                      <a:r>
                        <a:rPr lang="en-US" dirty="0" smtClean="0"/>
                        <a:t>262</a:t>
                      </a:r>
                      <a:endParaRPr lang="en-US" dirty="0"/>
                    </a:p>
                  </a:txBody>
                  <a:tcPr/>
                </a:tc>
                <a:tc>
                  <a:txBody>
                    <a:bodyPr/>
                    <a:lstStyle/>
                    <a:p>
                      <a:r>
                        <a:rPr lang="en-US" dirty="0" smtClean="0"/>
                        <a:t>270</a:t>
                      </a:r>
                      <a:endParaRPr lang="en-US" dirty="0"/>
                    </a:p>
                  </a:txBody>
                  <a:tcPr/>
                </a:tc>
              </a:tr>
              <a:tr h="513307">
                <a:tc>
                  <a:txBody>
                    <a:bodyPr/>
                    <a:lstStyle/>
                    <a:p>
                      <a:r>
                        <a:rPr kumimoji="0" lang="en-US" sz="1200" b="1" kern="1200" dirty="0" smtClean="0">
                          <a:solidFill>
                            <a:schemeClr val="dk1"/>
                          </a:solidFill>
                          <a:latin typeface="+mn-lt"/>
                          <a:ea typeface="+mn-ea"/>
                          <a:cs typeface="+mn-cs"/>
                        </a:rPr>
                        <a:t>M</a:t>
                      </a:r>
                      <a:r>
                        <a:rPr kumimoji="0" lang="en-US" sz="1200" b="1" kern="1200" baseline="30000" dirty="0" smtClean="0">
                          <a:solidFill>
                            <a:schemeClr val="dk1"/>
                          </a:solidFill>
                          <a:latin typeface="+mn-lt"/>
                          <a:ea typeface="+mn-ea"/>
                          <a:cs typeface="+mn-cs"/>
                        </a:rPr>
                        <a:t>+</a:t>
                      </a:r>
                      <a:r>
                        <a:rPr kumimoji="0" lang="en-US" sz="1200" b="1" kern="1200" dirty="0" smtClean="0">
                          <a:solidFill>
                            <a:schemeClr val="dk1"/>
                          </a:solidFill>
                          <a:latin typeface="+mn-lt"/>
                          <a:ea typeface="+mn-ea"/>
                          <a:cs typeface="+mn-cs"/>
                        </a:rPr>
                        <a:t> ionic radius/pm</a:t>
                      </a:r>
                      <a:endParaRPr lang="en-US" sz="1200" dirty="0"/>
                    </a:p>
                  </a:txBody>
                  <a:tcPr/>
                </a:tc>
                <a:tc>
                  <a:txBody>
                    <a:bodyPr/>
                    <a:lstStyle/>
                    <a:p>
                      <a:r>
                        <a:rPr lang="en-US" dirty="0" smtClean="0"/>
                        <a:t>78</a:t>
                      </a:r>
                      <a:endParaRPr lang="en-US" dirty="0"/>
                    </a:p>
                  </a:txBody>
                  <a:tcPr/>
                </a:tc>
                <a:tc>
                  <a:txBody>
                    <a:bodyPr/>
                    <a:lstStyle/>
                    <a:p>
                      <a:r>
                        <a:rPr lang="en-US" dirty="0" smtClean="0"/>
                        <a:t>98</a:t>
                      </a:r>
                      <a:endParaRPr lang="en-US" dirty="0"/>
                    </a:p>
                  </a:txBody>
                  <a:tcPr/>
                </a:tc>
                <a:tc>
                  <a:txBody>
                    <a:bodyPr/>
                    <a:lstStyle/>
                    <a:p>
                      <a:r>
                        <a:rPr lang="en-US" dirty="0" smtClean="0"/>
                        <a:t>133</a:t>
                      </a:r>
                      <a:endParaRPr lang="en-US" dirty="0"/>
                    </a:p>
                  </a:txBody>
                  <a:tcPr/>
                </a:tc>
                <a:tc>
                  <a:txBody>
                    <a:bodyPr/>
                    <a:lstStyle/>
                    <a:p>
                      <a:r>
                        <a:rPr lang="en-US" dirty="0" smtClean="0"/>
                        <a:t>149</a:t>
                      </a:r>
                      <a:endParaRPr lang="en-US" dirty="0"/>
                    </a:p>
                  </a:txBody>
                  <a:tcPr/>
                </a:tc>
                <a:tc>
                  <a:txBody>
                    <a:bodyPr/>
                    <a:lstStyle/>
                    <a:p>
                      <a:r>
                        <a:rPr lang="en-US" dirty="0" smtClean="0"/>
                        <a:t>165</a:t>
                      </a:r>
                      <a:endParaRPr lang="en-US" dirty="0"/>
                    </a:p>
                  </a:txBody>
                  <a:tcPr/>
                </a:tc>
                <a:tc>
                  <a:txBody>
                    <a:bodyPr/>
                    <a:lstStyle/>
                    <a:p>
                      <a:r>
                        <a:rPr lang="en-US" dirty="0" smtClean="0"/>
                        <a:t>180</a:t>
                      </a:r>
                      <a:endParaRPr lang="en-US" dirty="0"/>
                    </a:p>
                  </a:txBody>
                  <a:tcPr/>
                </a:tc>
              </a:tr>
              <a:tr h="513307">
                <a:tc>
                  <a:txBody>
                    <a:bodyPr/>
                    <a:lstStyle/>
                    <a:p>
                      <a:r>
                        <a:rPr kumimoji="0" lang="en-US" sz="1200" b="1" kern="1200" dirty="0" err="1" smtClean="0">
                          <a:solidFill>
                            <a:schemeClr val="dk1"/>
                          </a:solidFill>
                          <a:latin typeface="+mn-lt"/>
                          <a:ea typeface="+mn-ea"/>
                          <a:cs typeface="+mn-cs"/>
                        </a:rPr>
                        <a:t>Electronegativity</a:t>
                      </a:r>
                      <a:endParaRPr lang="en-US" sz="1200" dirty="0"/>
                    </a:p>
                  </a:txBody>
                  <a:tcPr/>
                </a:tc>
                <a:tc>
                  <a:txBody>
                    <a:bodyPr/>
                    <a:lstStyle/>
                    <a:p>
                      <a:r>
                        <a:rPr lang="en-US" dirty="0" smtClean="0"/>
                        <a:t>0.98</a:t>
                      </a:r>
                      <a:endParaRPr lang="en-US" dirty="0"/>
                    </a:p>
                  </a:txBody>
                  <a:tcPr/>
                </a:tc>
                <a:tc>
                  <a:txBody>
                    <a:bodyPr/>
                    <a:lstStyle/>
                    <a:p>
                      <a:r>
                        <a:rPr lang="en-US" dirty="0" smtClean="0"/>
                        <a:t>0.93</a:t>
                      </a:r>
                      <a:endParaRPr lang="en-US" dirty="0"/>
                    </a:p>
                  </a:txBody>
                  <a:tcPr/>
                </a:tc>
                <a:tc>
                  <a:txBody>
                    <a:bodyPr/>
                    <a:lstStyle/>
                    <a:p>
                      <a:r>
                        <a:rPr lang="en-US" dirty="0" smtClean="0"/>
                        <a:t>0.82</a:t>
                      </a:r>
                      <a:endParaRPr lang="en-US" dirty="0"/>
                    </a:p>
                  </a:txBody>
                  <a:tcPr/>
                </a:tc>
                <a:tc>
                  <a:txBody>
                    <a:bodyPr/>
                    <a:lstStyle/>
                    <a:p>
                      <a:r>
                        <a:rPr lang="en-US" dirty="0" smtClean="0"/>
                        <a:t>0.82</a:t>
                      </a:r>
                      <a:endParaRPr lang="en-US" dirty="0"/>
                    </a:p>
                  </a:txBody>
                  <a:tcPr/>
                </a:tc>
                <a:tc>
                  <a:txBody>
                    <a:bodyPr/>
                    <a:lstStyle/>
                    <a:p>
                      <a:r>
                        <a:rPr lang="en-US" dirty="0" smtClean="0"/>
                        <a:t>0.79</a:t>
                      </a:r>
                      <a:endParaRPr lang="en-US" dirty="0"/>
                    </a:p>
                  </a:txBody>
                  <a:tcPr/>
                </a:tc>
                <a:tc>
                  <a:txBody>
                    <a:bodyPr/>
                    <a:lstStyle/>
                    <a:p>
                      <a:r>
                        <a:rPr lang="en-US" dirty="0" smtClean="0"/>
                        <a:t>0.70</a:t>
                      </a:r>
                      <a:endParaRPr lang="en-US" dirty="0"/>
                    </a:p>
                  </a:txBody>
                  <a:tcPr/>
                </a:tc>
              </a:tr>
            </a:tbl>
          </a:graphicData>
        </a:graphic>
      </p:graphicFrame>
      <p:sp>
        <p:nvSpPr>
          <p:cNvPr id="4" name="Slide Number Placeholder 3"/>
          <p:cNvSpPr>
            <a:spLocks noGrp="1"/>
          </p:cNvSpPr>
          <p:nvPr>
            <p:ph type="sldNum" sz="quarter" idx="12"/>
          </p:nvPr>
        </p:nvSpPr>
        <p:spPr/>
        <p:txBody>
          <a:bodyPr/>
          <a:lstStyle/>
          <a:p>
            <a:fld id="{C8A017B1-AA8B-4117-9407-C3AD51B84228}"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dirty="0" smtClean="0"/>
              <a:t>Group </a:t>
            </a:r>
            <a:r>
              <a:rPr lang="en-US" dirty="0" err="1" smtClean="0"/>
              <a:t>Ia</a:t>
            </a:r>
            <a:r>
              <a:rPr lang="en-US" dirty="0" smtClean="0"/>
              <a:t> and </a:t>
            </a:r>
            <a:r>
              <a:rPr lang="en-US" dirty="0" err="1" smtClean="0"/>
              <a:t>IIa</a:t>
            </a:r>
            <a:endParaRPr lang="en-US" dirty="0"/>
          </a:p>
        </p:txBody>
      </p:sp>
      <p:graphicFrame>
        <p:nvGraphicFramePr>
          <p:cNvPr id="5" name="Content Placeholder 4"/>
          <p:cNvGraphicFramePr>
            <a:graphicFrameLocks noGrp="1"/>
          </p:cNvGraphicFramePr>
          <p:nvPr>
            <p:ph idx="1"/>
          </p:nvPr>
        </p:nvGraphicFramePr>
        <p:xfrm>
          <a:off x="304800" y="1676400"/>
          <a:ext cx="8382003" cy="4597400"/>
        </p:xfrm>
        <a:graphic>
          <a:graphicData uri="http://schemas.openxmlformats.org/drawingml/2006/table">
            <a:tbl>
              <a:tblPr firstRow="1" bandRow="1">
                <a:tableStyleId>{5C22544A-7EE6-4342-B048-85BDC9FD1C3A}</a:tableStyleId>
              </a:tblPr>
              <a:tblGrid>
                <a:gridCol w="1197429"/>
                <a:gridCol w="1197429"/>
                <a:gridCol w="1197429"/>
                <a:gridCol w="1197429"/>
                <a:gridCol w="1197429"/>
                <a:gridCol w="1197429"/>
                <a:gridCol w="1197429"/>
              </a:tblGrid>
              <a:tr h="736600">
                <a:tc>
                  <a:txBody>
                    <a:bodyPr/>
                    <a:lstStyle/>
                    <a:p>
                      <a:r>
                        <a:rPr lang="en-US" dirty="0" smtClean="0"/>
                        <a:t>Elements/properties</a:t>
                      </a:r>
                      <a:endParaRPr lang="en-US" dirty="0"/>
                    </a:p>
                  </a:txBody>
                  <a:tcPr/>
                </a:tc>
                <a:tc>
                  <a:txBody>
                    <a:bodyPr/>
                    <a:lstStyle/>
                    <a:p>
                      <a:r>
                        <a:rPr lang="en-US" dirty="0" smtClean="0"/>
                        <a:t>Li</a:t>
                      </a:r>
                      <a:endParaRPr lang="en-US" dirty="0"/>
                    </a:p>
                  </a:txBody>
                  <a:tcPr/>
                </a:tc>
                <a:tc>
                  <a:txBody>
                    <a:bodyPr/>
                    <a:lstStyle/>
                    <a:p>
                      <a:r>
                        <a:rPr lang="en-US" dirty="0" smtClean="0"/>
                        <a:t>Na</a:t>
                      </a:r>
                      <a:endParaRPr lang="en-US" dirty="0"/>
                    </a:p>
                  </a:txBody>
                  <a:tcPr/>
                </a:tc>
                <a:tc>
                  <a:txBody>
                    <a:bodyPr/>
                    <a:lstStyle/>
                    <a:p>
                      <a:r>
                        <a:rPr lang="en-US" dirty="0" smtClean="0"/>
                        <a:t>K</a:t>
                      </a:r>
                      <a:endParaRPr lang="en-US" dirty="0"/>
                    </a:p>
                  </a:txBody>
                  <a:tcPr/>
                </a:tc>
                <a:tc>
                  <a:txBody>
                    <a:bodyPr/>
                    <a:lstStyle/>
                    <a:p>
                      <a:r>
                        <a:rPr lang="en-US" dirty="0" err="1" smtClean="0"/>
                        <a:t>Rb</a:t>
                      </a:r>
                      <a:endParaRPr lang="en-US" dirty="0"/>
                    </a:p>
                  </a:txBody>
                  <a:tcPr/>
                </a:tc>
                <a:tc>
                  <a:txBody>
                    <a:bodyPr/>
                    <a:lstStyle/>
                    <a:p>
                      <a:r>
                        <a:rPr lang="en-US" dirty="0" smtClean="0"/>
                        <a:t>Cs</a:t>
                      </a:r>
                      <a:endParaRPr lang="en-US" dirty="0"/>
                    </a:p>
                  </a:txBody>
                  <a:tcPr/>
                </a:tc>
                <a:tc>
                  <a:txBody>
                    <a:bodyPr/>
                    <a:lstStyle/>
                    <a:p>
                      <a:r>
                        <a:rPr lang="en-US" dirty="0" smtClean="0"/>
                        <a:t>Fr</a:t>
                      </a:r>
                      <a:endParaRPr lang="en-US" dirty="0"/>
                    </a:p>
                  </a:txBody>
                  <a:tcPr/>
                </a:tc>
              </a:tr>
              <a:tr h="736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b="0" kern="1200" dirty="0" smtClean="0">
                          <a:solidFill>
                            <a:schemeClr val="dk1"/>
                          </a:solidFill>
                          <a:latin typeface="+mn-lt"/>
                          <a:ea typeface="+mn-ea"/>
                          <a:cs typeface="+mn-cs"/>
                        </a:rPr>
                        <a:t>Electrode potential M/M</a:t>
                      </a:r>
                      <a:r>
                        <a:rPr kumimoji="0" lang="en-US" sz="1200" b="0" kern="1200" baseline="30000" dirty="0" smtClean="0">
                          <a:solidFill>
                            <a:schemeClr val="dk1"/>
                          </a:solidFill>
                          <a:latin typeface="+mn-lt"/>
                          <a:ea typeface="+mn-ea"/>
                          <a:cs typeface="+mn-cs"/>
                        </a:rPr>
                        <a:t>+</a:t>
                      </a:r>
                      <a:endParaRPr lang="en-US" sz="1200" b="0" dirty="0" smtClean="0"/>
                    </a:p>
                  </a:txBody>
                  <a:tcPr/>
                </a:tc>
                <a:tc>
                  <a:txBody>
                    <a:bodyPr/>
                    <a:lstStyle/>
                    <a:p>
                      <a:r>
                        <a:rPr lang="en-US" dirty="0" smtClean="0"/>
                        <a:t>-3.04v</a:t>
                      </a:r>
                      <a:endParaRPr lang="en-US" dirty="0"/>
                    </a:p>
                  </a:txBody>
                  <a:tcPr/>
                </a:tc>
                <a:tc>
                  <a:txBody>
                    <a:bodyPr/>
                    <a:lstStyle/>
                    <a:p>
                      <a:r>
                        <a:rPr lang="en-US" dirty="0" smtClean="0"/>
                        <a:t>-2.71v</a:t>
                      </a:r>
                      <a:endParaRPr lang="en-US" dirty="0"/>
                    </a:p>
                  </a:txBody>
                  <a:tcPr/>
                </a:tc>
                <a:tc>
                  <a:txBody>
                    <a:bodyPr/>
                    <a:lstStyle/>
                    <a:p>
                      <a:r>
                        <a:rPr lang="en-US" dirty="0" smtClean="0"/>
                        <a:t>-2.92v</a:t>
                      </a:r>
                      <a:endParaRPr lang="en-US" dirty="0"/>
                    </a:p>
                  </a:txBody>
                  <a:tcPr/>
                </a:tc>
                <a:tc>
                  <a:txBody>
                    <a:bodyPr/>
                    <a:lstStyle/>
                    <a:p>
                      <a:r>
                        <a:rPr lang="en-US" dirty="0" smtClean="0"/>
                        <a:t>-2.92v</a:t>
                      </a:r>
                      <a:endParaRPr lang="en-US" dirty="0"/>
                    </a:p>
                  </a:txBody>
                  <a:tcPr/>
                </a:tc>
                <a:tc>
                  <a:txBody>
                    <a:bodyPr/>
                    <a:lstStyle/>
                    <a:p>
                      <a:r>
                        <a:rPr lang="en-US" dirty="0" smtClean="0"/>
                        <a:t>-2.92v</a:t>
                      </a:r>
                      <a:endParaRPr lang="en-US" dirty="0"/>
                    </a:p>
                  </a:txBody>
                  <a:tcPr/>
                </a:tc>
                <a:tc>
                  <a:txBody>
                    <a:bodyPr/>
                    <a:lstStyle/>
                    <a:p>
                      <a:r>
                        <a:rPr lang="en-US" dirty="0" smtClean="0"/>
                        <a:t>-2.92v</a:t>
                      </a:r>
                      <a:endParaRPr lang="en-US" dirty="0"/>
                    </a:p>
                  </a:txBody>
                  <a:tcPr/>
                </a:tc>
              </a:tr>
              <a:tr h="736600">
                <a:tc>
                  <a:txBody>
                    <a:bodyPr/>
                    <a:lstStyle/>
                    <a:p>
                      <a:r>
                        <a:rPr kumimoji="0" lang="en-US" sz="1200" b="0" kern="1200" dirty="0" smtClean="0">
                          <a:solidFill>
                            <a:schemeClr val="dk1"/>
                          </a:solidFill>
                          <a:latin typeface="+mn-lt"/>
                          <a:ea typeface="+mn-ea"/>
                          <a:cs typeface="+mn-cs"/>
                        </a:rPr>
                        <a:t>electron configuration</a:t>
                      </a:r>
                      <a:endParaRPr lang="en-US" sz="1200" b="0" dirty="0"/>
                    </a:p>
                  </a:txBody>
                  <a:tcPr/>
                </a:tc>
                <a:tc>
                  <a:txBody>
                    <a:bodyPr/>
                    <a:lstStyle/>
                    <a:p>
                      <a:r>
                        <a:rPr lang="en-US" dirty="0" smtClean="0"/>
                        <a:t>2,1</a:t>
                      </a:r>
                      <a:endParaRPr lang="en-US" dirty="0"/>
                    </a:p>
                  </a:txBody>
                  <a:tcPr/>
                </a:tc>
                <a:tc>
                  <a:txBody>
                    <a:bodyPr/>
                    <a:lstStyle/>
                    <a:p>
                      <a:r>
                        <a:rPr lang="en-US" dirty="0" smtClean="0"/>
                        <a:t>2,8,1</a:t>
                      </a:r>
                      <a:endParaRPr lang="en-US" dirty="0"/>
                    </a:p>
                  </a:txBody>
                  <a:tcPr/>
                </a:tc>
                <a:tc>
                  <a:txBody>
                    <a:bodyPr/>
                    <a:lstStyle/>
                    <a:p>
                      <a:r>
                        <a:rPr lang="en-US" dirty="0" smtClean="0"/>
                        <a:t>2,8,8,1</a:t>
                      </a:r>
                      <a:endParaRPr lang="en-US" dirty="0"/>
                    </a:p>
                  </a:txBody>
                  <a:tcPr/>
                </a:tc>
                <a:tc>
                  <a:txBody>
                    <a:bodyPr/>
                    <a:lstStyle/>
                    <a:p>
                      <a:r>
                        <a:rPr lang="en-US" dirty="0" smtClean="0"/>
                        <a:t>2,8,18,8,1</a:t>
                      </a:r>
                      <a:endParaRPr lang="en-US" dirty="0"/>
                    </a:p>
                  </a:txBody>
                  <a:tcPr/>
                </a:tc>
                <a:tc>
                  <a:txBody>
                    <a:bodyPr/>
                    <a:lstStyle/>
                    <a:p>
                      <a:r>
                        <a:rPr lang="en-US" dirty="0" smtClean="0"/>
                        <a:t>2,8,18,18,8,1</a:t>
                      </a:r>
                      <a:endParaRPr lang="en-US" dirty="0"/>
                    </a:p>
                  </a:txBody>
                  <a:tcPr/>
                </a:tc>
                <a:tc>
                  <a:txBody>
                    <a:bodyPr/>
                    <a:lstStyle/>
                    <a:p>
                      <a:r>
                        <a:rPr lang="en-US" dirty="0" smtClean="0"/>
                        <a:t>2,8,18,32,18,8,1</a:t>
                      </a:r>
                      <a:endParaRPr lang="en-US" dirty="0"/>
                    </a:p>
                  </a:txBody>
                  <a:tcPr/>
                </a:tc>
              </a:tr>
              <a:tr h="736600">
                <a:tc>
                  <a:txBody>
                    <a:bodyPr/>
                    <a:lstStyle/>
                    <a:p>
                      <a:pPr marL="342900" indent="-342900">
                        <a:buFont typeface="Arial" pitchFamily="34" charset="0"/>
                        <a:buNone/>
                      </a:pPr>
                      <a:r>
                        <a:rPr lang="en-US" sz="1200" dirty="0" smtClean="0"/>
                        <a:t>Electron Configuration</a:t>
                      </a:r>
                      <a:endParaRPr lang="en-US" sz="1200" dirty="0"/>
                    </a:p>
                  </a:txBody>
                  <a:tcPr/>
                </a:tc>
                <a:tc>
                  <a:txBody>
                    <a:bodyPr/>
                    <a:lstStyle/>
                    <a:p>
                      <a:r>
                        <a:rPr lang="en-US" dirty="0" smtClean="0"/>
                        <a:t>(He) 2s1</a:t>
                      </a:r>
                      <a:endParaRPr lang="en-US" dirty="0"/>
                    </a:p>
                  </a:txBody>
                  <a:tcPr/>
                </a:tc>
                <a:tc>
                  <a:txBody>
                    <a:bodyPr/>
                    <a:lstStyle/>
                    <a:p>
                      <a:r>
                        <a:rPr lang="en-US" dirty="0" smtClean="0"/>
                        <a:t>(Ne)3s1</a:t>
                      </a:r>
                      <a:endParaRPr lang="en-US" dirty="0"/>
                    </a:p>
                  </a:txBody>
                  <a:tcPr/>
                </a:tc>
                <a:tc>
                  <a:txBody>
                    <a:bodyPr/>
                    <a:lstStyle/>
                    <a:p>
                      <a:r>
                        <a:rPr lang="en-US" dirty="0" smtClean="0"/>
                        <a:t>(</a:t>
                      </a:r>
                      <a:r>
                        <a:rPr lang="en-US" dirty="0" err="1" smtClean="0"/>
                        <a:t>Ar</a:t>
                      </a:r>
                      <a:r>
                        <a:rPr lang="en-US" dirty="0" smtClean="0"/>
                        <a:t>)4s1</a:t>
                      </a:r>
                      <a:endParaRPr lang="en-US" dirty="0"/>
                    </a:p>
                  </a:txBody>
                  <a:tcPr/>
                </a:tc>
                <a:tc>
                  <a:txBody>
                    <a:bodyPr/>
                    <a:lstStyle/>
                    <a:p>
                      <a:r>
                        <a:rPr lang="en-US" dirty="0" smtClean="0"/>
                        <a:t>(Kr)5s1</a:t>
                      </a:r>
                      <a:endParaRPr lang="en-US" dirty="0"/>
                    </a:p>
                  </a:txBody>
                  <a:tcPr/>
                </a:tc>
                <a:tc>
                  <a:txBody>
                    <a:bodyPr/>
                    <a:lstStyle/>
                    <a:p>
                      <a:r>
                        <a:rPr lang="en-US" dirty="0" smtClean="0"/>
                        <a:t>(</a:t>
                      </a:r>
                      <a:r>
                        <a:rPr lang="en-US" dirty="0" err="1" smtClean="0"/>
                        <a:t>Xe</a:t>
                      </a:r>
                      <a:r>
                        <a:rPr lang="en-US" dirty="0" smtClean="0"/>
                        <a:t>)6s1</a:t>
                      </a:r>
                      <a:endParaRPr lang="en-US" dirty="0"/>
                    </a:p>
                  </a:txBody>
                  <a:tcPr/>
                </a:tc>
                <a:tc>
                  <a:txBody>
                    <a:bodyPr/>
                    <a:lstStyle/>
                    <a:p>
                      <a:r>
                        <a:rPr lang="en-US" dirty="0" smtClean="0"/>
                        <a:t>(</a:t>
                      </a:r>
                      <a:r>
                        <a:rPr lang="en-US" dirty="0" err="1" smtClean="0"/>
                        <a:t>Rn</a:t>
                      </a:r>
                      <a:r>
                        <a:rPr lang="en-US" dirty="0" smtClean="0"/>
                        <a:t>)7s1</a:t>
                      </a:r>
                      <a:endParaRPr lang="en-US" dirty="0"/>
                    </a:p>
                  </a:txBody>
                  <a:tcPr/>
                </a:tc>
              </a:tr>
              <a:tr h="736600">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73660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Slide Number Placeholder 3"/>
          <p:cNvSpPr>
            <a:spLocks noGrp="1"/>
          </p:cNvSpPr>
          <p:nvPr>
            <p:ph type="sldNum" sz="quarter" idx="12"/>
          </p:nvPr>
        </p:nvSpPr>
        <p:spPr/>
        <p:txBody>
          <a:bodyPr/>
          <a:lstStyle/>
          <a:p>
            <a:fld id="{C8A017B1-AA8B-4117-9407-C3AD51B84228}"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dirty="0" smtClean="0"/>
              <a:t>Group </a:t>
            </a:r>
            <a:r>
              <a:rPr lang="en-US" dirty="0" err="1" smtClean="0"/>
              <a:t>Ia</a:t>
            </a:r>
            <a:r>
              <a:rPr lang="en-US" dirty="0" smtClean="0"/>
              <a:t> and </a:t>
            </a:r>
            <a:r>
              <a:rPr lang="en-US" dirty="0" err="1" smtClean="0"/>
              <a:t>IIa</a:t>
            </a:r>
            <a:endParaRPr lang="en-US" dirty="0"/>
          </a:p>
        </p:txBody>
      </p:sp>
      <p:sp>
        <p:nvSpPr>
          <p:cNvPr id="3" name="Content Placeholder 2"/>
          <p:cNvSpPr>
            <a:spLocks noGrp="1"/>
          </p:cNvSpPr>
          <p:nvPr>
            <p:ph idx="1"/>
          </p:nvPr>
        </p:nvSpPr>
        <p:spPr>
          <a:xfrm>
            <a:off x="304800" y="1752600"/>
            <a:ext cx="8382000" cy="4800600"/>
          </a:xfrm>
        </p:spPr>
        <p:txBody>
          <a:bodyPr>
            <a:normAutofit/>
          </a:bodyPr>
          <a:lstStyle/>
          <a:p>
            <a:pPr lvl="0"/>
            <a:r>
              <a:rPr lang="en-US" b="1" dirty="0" smtClean="0"/>
              <a:t>Typical metals in some ways </a:t>
            </a:r>
            <a:r>
              <a:rPr lang="en-US" dirty="0" smtClean="0"/>
              <a:t>e.g. silvery grey lustrous solids, very good conductors of heat and electricity, relatively high boiling points.</a:t>
            </a:r>
          </a:p>
          <a:p>
            <a:pPr lvl="0"/>
            <a:endParaRPr lang="en-US" dirty="0" smtClean="0"/>
          </a:p>
          <a:p>
            <a:r>
              <a:rPr lang="en-US" dirty="0" smtClean="0"/>
              <a:t>When freshly cut they are quite shiny, but they rapidly tarnish by reaction with oxygen to form an oxide layer, which is why they are stored under oil</a:t>
            </a:r>
          </a:p>
          <a:p>
            <a:r>
              <a:rPr lang="en-US" dirty="0" smtClean="0"/>
              <a:t>The 1</a:t>
            </a:r>
            <a:r>
              <a:rPr lang="en-US" baseline="30000" dirty="0" smtClean="0"/>
              <a:t>st</a:t>
            </a:r>
            <a:r>
              <a:rPr lang="en-US" dirty="0" smtClean="0"/>
              <a:t> </a:t>
            </a:r>
            <a:r>
              <a:rPr lang="en-US" dirty="0" err="1" smtClean="0"/>
              <a:t>ionisation</a:t>
            </a:r>
            <a:r>
              <a:rPr lang="en-US" dirty="0" smtClean="0"/>
              <a:t> energies are the lowest of any group of elements, but note the jump up to a very high 2nd </a:t>
            </a:r>
            <a:r>
              <a:rPr lang="en-US" dirty="0" err="1" smtClean="0"/>
              <a:t>ionisation</a:t>
            </a:r>
            <a:r>
              <a:rPr lang="en-US" dirty="0" smtClean="0"/>
              <a:t> energy.</a:t>
            </a:r>
            <a:endParaRPr lang="en-US" sz="1800" dirty="0" smtClean="0"/>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dirty="0" smtClean="0"/>
              <a:t>Group </a:t>
            </a:r>
            <a:r>
              <a:rPr lang="en-US" dirty="0" err="1" smtClean="0"/>
              <a:t>Ia</a:t>
            </a:r>
            <a:r>
              <a:rPr lang="en-US" dirty="0" smtClean="0"/>
              <a:t> and </a:t>
            </a:r>
            <a:r>
              <a:rPr lang="en-US" dirty="0" err="1" smtClean="0"/>
              <a:t>IIa</a:t>
            </a:r>
            <a:endParaRPr lang="en-US" dirty="0"/>
          </a:p>
        </p:txBody>
      </p:sp>
      <p:sp>
        <p:nvSpPr>
          <p:cNvPr id="3" name="Content Placeholder 2"/>
          <p:cNvSpPr>
            <a:spLocks noGrp="1"/>
          </p:cNvSpPr>
          <p:nvPr>
            <p:ph idx="1"/>
          </p:nvPr>
        </p:nvSpPr>
        <p:spPr>
          <a:xfrm>
            <a:off x="304800" y="1752600"/>
            <a:ext cx="8382000" cy="4876800"/>
          </a:xfrm>
        </p:spPr>
        <p:txBody>
          <a:bodyPr>
            <a:normAutofit fontScale="92500" lnSpcReduction="10000"/>
          </a:bodyPr>
          <a:lstStyle/>
          <a:p>
            <a:pPr lvl="3">
              <a:buNone/>
            </a:pPr>
            <a:r>
              <a:rPr lang="en-US" sz="2800" dirty="0" smtClean="0"/>
              <a:t>The very high 2</a:t>
            </a:r>
            <a:r>
              <a:rPr lang="en-US" sz="2800" baseline="30000" dirty="0" smtClean="0"/>
              <a:t>nd</a:t>
            </a:r>
            <a:r>
              <a:rPr lang="en-US" sz="2800" dirty="0" smtClean="0"/>
              <a:t> ionization energy is due to removing an electron from an electronically very stable noble gas inner core of electrons</a:t>
            </a:r>
          </a:p>
          <a:p>
            <a:pPr lvl="3">
              <a:buNone/>
            </a:pPr>
            <a:endParaRPr lang="en-US" sz="1600" dirty="0" smtClean="0"/>
          </a:p>
          <a:p>
            <a:pPr lvl="0"/>
            <a:r>
              <a:rPr lang="en-US" b="1" dirty="0" smtClean="0"/>
              <a:t>Group </a:t>
            </a:r>
            <a:r>
              <a:rPr lang="en-US" b="1" dirty="0" err="1" smtClean="0"/>
              <a:t>IIa</a:t>
            </a:r>
            <a:r>
              <a:rPr lang="en-US" b="1" dirty="0" smtClean="0"/>
              <a:t> are typical metals</a:t>
            </a:r>
            <a:r>
              <a:rPr lang="en-US" dirty="0" smtClean="0"/>
              <a:t>, silvery grey lustrous solids, relatively high melting and boiling points, good conductors of heat and electricity.</a:t>
            </a:r>
          </a:p>
          <a:p>
            <a:r>
              <a:rPr lang="en-US" dirty="0" smtClean="0"/>
              <a:t>The first two </a:t>
            </a:r>
            <a:r>
              <a:rPr lang="en-US" dirty="0" err="1" smtClean="0"/>
              <a:t>ionisation</a:t>
            </a:r>
            <a:r>
              <a:rPr lang="en-US" dirty="0" smtClean="0"/>
              <a:t> energies are relatively low but there is quite a jump to the 3rd </a:t>
            </a:r>
            <a:r>
              <a:rPr lang="en-US" dirty="0" err="1" smtClean="0"/>
              <a:t>ionisation</a:t>
            </a:r>
            <a:r>
              <a:rPr lang="en-US" dirty="0" smtClean="0"/>
              <a:t> energy</a:t>
            </a:r>
          </a:p>
          <a:p>
            <a:endParaRPr lang="en-US" dirty="0" smtClean="0"/>
          </a:p>
          <a:p>
            <a:r>
              <a:rPr lang="en-US" dirty="0" smtClean="0"/>
              <a:t>The very high 3rd ionization energy is due to removing an electron from an electronically very stable noble gas inner core of electrons</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1143000"/>
          </a:xfrm>
        </p:spPr>
        <p:txBody>
          <a:bodyPr/>
          <a:lstStyle/>
          <a:p>
            <a:r>
              <a:rPr lang="en-US" dirty="0" smtClean="0"/>
              <a:t>Group </a:t>
            </a:r>
            <a:r>
              <a:rPr lang="en-US" dirty="0" err="1" smtClean="0"/>
              <a:t>IIa</a:t>
            </a:r>
            <a:endParaRPr lang="en-US" dirty="0"/>
          </a:p>
        </p:txBody>
      </p:sp>
      <p:sp>
        <p:nvSpPr>
          <p:cNvPr id="3" name="Content Placeholder 2"/>
          <p:cNvSpPr>
            <a:spLocks noGrp="1"/>
          </p:cNvSpPr>
          <p:nvPr>
            <p:ph idx="1"/>
          </p:nvPr>
        </p:nvSpPr>
        <p:spPr>
          <a:xfrm>
            <a:off x="228600" y="1600200"/>
            <a:ext cx="8458200" cy="4953000"/>
          </a:xfrm>
        </p:spPr>
        <p:txBody>
          <a:bodyPr>
            <a:normAutofit fontScale="92500"/>
          </a:bodyPr>
          <a:lstStyle/>
          <a:p>
            <a:pPr lvl="0">
              <a:buNone/>
            </a:pPr>
            <a:r>
              <a:rPr lang="en-US" sz="2800" b="1" dirty="0" smtClean="0"/>
              <a:t>Compared to adjacent Group 1 metal on same period</a:t>
            </a:r>
            <a:r>
              <a:rPr lang="en-US" sz="2800" dirty="0" smtClean="0"/>
              <a:t>:</a:t>
            </a:r>
            <a:endParaRPr lang="en-US" sz="2000" dirty="0" smtClean="0"/>
          </a:p>
          <a:p>
            <a:pPr lvl="1"/>
            <a:r>
              <a:rPr lang="en-US" dirty="0" smtClean="0"/>
              <a:t>The melting and boiling points are higher, and they are harder, stronger and more dense than the adjacent Group 1 metal on the same period. This is because their are two </a:t>
            </a:r>
            <a:r>
              <a:rPr lang="en-US" dirty="0" err="1" smtClean="0"/>
              <a:t>delocalised</a:t>
            </a:r>
            <a:r>
              <a:rPr lang="en-US" dirty="0" smtClean="0"/>
              <a:t> electrons per ion in the crystal lattice giving an overall stronger electrical attraction with the more highly charged M</a:t>
            </a:r>
            <a:r>
              <a:rPr lang="en-US" baseline="30000" dirty="0" smtClean="0"/>
              <a:t>2+</a:t>
            </a:r>
            <a:r>
              <a:rPr lang="en-US" dirty="0" smtClean="0"/>
              <a:t> ions.</a:t>
            </a:r>
            <a:endParaRPr lang="en-US" sz="1800" dirty="0" smtClean="0"/>
          </a:p>
          <a:p>
            <a:pPr lvl="1"/>
            <a:r>
              <a:rPr lang="en-US" dirty="0" smtClean="0"/>
              <a:t>Chemically very similar e.g. form mainly ionic compounds but different formulae and less reactive because the 1st </a:t>
            </a:r>
            <a:r>
              <a:rPr lang="en-US" dirty="0" err="1" smtClean="0"/>
              <a:t>ionisation</a:t>
            </a:r>
            <a:r>
              <a:rPr lang="en-US" dirty="0" smtClean="0"/>
              <a:t> energies are higher (due to extra nuclear charge) and a 2nd </a:t>
            </a:r>
            <a:r>
              <a:rPr lang="en-US" dirty="0" err="1" smtClean="0"/>
              <a:t>ionisation</a:t>
            </a:r>
            <a:r>
              <a:rPr lang="en-US" dirty="0" smtClean="0"/>
              <a:t> energy input to form the stable M</a:t>
            </a:r>
            <a:r>
              <a:rPr lang="en-US" baseline="30000" dirty="0" smtClean="0"/>
              <a:t>2+</a:t>
            </a:r>
            <a:r>
              <a:rPr lang="en-US" dirty="0" smtClean="0"/>
              <a:t> ion.</a:t>
            </a:r>
          </a:p>
          <a:p>
            <a:pPr lvl="1"/>
            <a:endParaRPr lang="en-US" sz="1800" dirty="0" smtClean="0"/>
          </a:p>
          <a:p>
            <a:pPr lvl="0"/>
            <a:r>
              <a:rPr lang="en-US" dirty="0" smtClean="0"/>
              <a:t>Oxidation state or oxidation number is always +2 in Group 2 </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a:t>
            </a:r>
            <a:r>
              <a:rPr lang="en-US" dirty="0" err="1" smtClean="0"/>
              <a:t>IIa</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pPr lvl="1"/>
            <a:r>
              <a:rPr lang="en-US" dirty="0" smtClean="0"/>
              <a:t>The two outer s–electrons are readily lost. The 3rd, and subsequent </a:t>
            </a:r>
            <a:r>
              <a:rPr lang="en-US" dirty="0" err="1" smtClean="0"/>
              <a:t>ionisation</a:t>
            </a:r>
            <a:r>
              <a:rPr lang="en-US" dirty="0" smtClean="0"/>
              <a:t> energies are far too high to form chemically stable </a:t>
            </a:r>
            <a:r>
              <a:rPr lang="en-US" dirty="0" err="1" smtClean="0"/>
              <a:t>cations</a:t>
            </a:r>
            <a:r>
              <a:rPr lang="en-US" dirty="0" smtClean="0"/>
              <a:t> of 3+ etc. i.e. the energy required will not be compensated by ionic bond formation.</a:t>
            </a:r>
            <a:endParaRPr lang="en-US" sz="1800" dirty="0" smtClean="0"/>
          </a:p>
          <a:p>
            <a:pPr lvl="1"/>
            <a:r>
              <a:rPr lang="en-US" dirty="0" smtClean="0"/>
              <a:t>The stable Group 2 </a:t>
            </a:r>
            <a:r>
              <a:rPr lang="en-US" dirty="0" err="1" smtClean="0"/>
              <a:t>cation</a:t>
            </a:r>
            <a:r>
              <a:rPr lang="en-US" dirty="0" smtClean="0"/>
              <a:t> has electron configuration of noble gas,</a:t>
            </a:r>
            <a:endParaRPr lang="en-US" sz="1800" dirty="0" smtClean="0"/>
          </a:p>
          <a:p>
            <a:pPr lvl="2"/>
            <a:r>
              <a:rPr lang="en-US" sz="2400" dirty="0" smtClean="0"/>
              <a:t>e.g. the calcium atom, </a:t>
            </a:r>
            <a:r>
              <a:rPr lang="en-US" sz="2400" b="1" dirty="0" smtClean="0"/>
              <a:t>Ca</a:t>
            </a:r>
            <a:r>
              <a:rPr lang="en-US" sz="2400" dirty="0" smtClean="0"/>
              <a:t>, is </a:t>
            </a:r>
            <a:r>
              <a:rPr lang="en-US" sz="2400" b="1" dirty="0" smtClean="0"/>
              <a:t>2,8,8,2</a:t>
            </a:r>
            <a:r>
              <a:rPr lang="en-US" sz="2400" dirty="0" smtClean="0"/>
              <a:t> or </a:t>
            </a:r>
            <a:r>
              <a:rPr lang="en-US" sz="2400" b="1" dirty="0" smtClean="0"/>
              <a:t>1s</a:t>
            </a:r>
            <a:r>
              <a:rPr lang="en-US" sz="2400" b="1" baseline="30000" dirty="0" smtClean="0"/>
              <a:t>2</a:t>
            </a:r>
            <a:r>
              <a:rPr lang="en-US" sz="2400" b="1" dirty="0" smtClean="0"/>
              <a:t>2s</a:t>
            </a:r>
            <a:r>
              <a:rPr lang="en-US" sz="2400" b="1" baseline="30000" dirty="0" smtClean="0"/>
              <a:t>2</a:t>
            </a:r>
            <a:r>
              <a:rPr lang="en-US" sz="2400" b="1" dirty="0" smtClean="0"/>
              <a:t>2p</a:t>
            </a:r>
            <a:r>
              <a:rPr lang="en-US" sz="2400" b="1" baseline="30000" dirty="0" smtClean="0"/>
              <a:t>6</a:t>
            </a:r>
            <a:r>
              <a:rPr lang="en-US" sz="2400" b="1" dirty="0" smtClean="0"/>
              <a:t>3s</a:t>
            </a:r>
            <a:r>
              <a:rPr lang="en-US" sz="2400" b="1" baseline="30000" dirty="0" smtClean="0"/>
              <a:t>2</a:t>
            </a:r>
            <a:r>
              <a:rPr lang="en-US" sz="2400" b="1" dirty="0" smtClean="0"/>
              <a:t>3p</a:t>
            </a:r>
            <a:r>
              <a:rPr lang="en-US" sz="2400" b="1" baseline="30000" dirty="0" smtClean="0"/>
              <a:t>6</a:t>
            </a:r>
            <a:r>
              <a:rPr lang="en-US" sz="2400" b="1" dirty="0" smtClean="0"/>
              <a:t>4s</a:t>
            </a:r>
            <a:r>
              <a:rPr lang="en-US" sz="2400" b="1" baseline="30000" dirty="0" smtClean="0"/>
              <a:t>2</a:t>
            </a:r>
            <a:r>
              <a:rPr lang="en-US" sz="2400" dirty="0" smtClean="0"/>
              <a:t> or </a:t>
            </a:r>
            <a:r>
              <a:rPr lang="en-US" sz="2400" b="1" dirty="0" smtClean="0"/>
              <a:t>[</a:t>
            </a:r>
            <a:r>
              <a:rPr lang="en-US" sz="2400" b="1" dirty="0" err="1" smtClean="0"/>
              <a:t>Ar</a:t>
            </a:r>
            <a:r>
              <a:rPr lang="en-US" sz="2400" b="1" dirty="0" smtClean="0"/>
              <a:t>]4s</a:t>
            </a:r>
            <a:r>
              <a:rPr lang="en-US" sz="2400" b="1" baseline="30000" dirty="0" smtClean="0"/>
              <a:t>2</a:t>
            </a:r>
            <a:endParaRPr lang="en-US" sz="1800" dirty="0" smtClean="0"/>
          </a:p>
          <a:p>
            <a:pPr lvl="2"/>
            <a:r>
              <a:rPr lang="en-US" sz="2400" dirty="0" smtClean="0"/>
              <a:t>so the calcium ion, </a:t>
            </a:r>
            <a:r>
              <a:rPr lang="en-US" sz="2400" b="1" dirty="0" smtClean="0"/>
              <a:t>Ca</a:t>
            </a:r>
            <a:r>
              <a:rPr lang="en-US" sz="2400" b="1" baseline="30000" dirty="0" smtClean="0"/>
              <a:t>2+</a:t>
            </a:r>
            <a:r>
              <a:rPr lang="en-US" sz="2400" dirty="0" smtClean="0"/>
              <a:t>, is </a:t>
            </a:r>
            <a:r>
              <a:rPr lang="en-US" sz="2400" b="1" dirty="0" smtClean="0"/>
              <a:t>2,8,8</a:t>
            </a:r>
            <a:r>
              <a:rPr lang="en-US" sz="2400" dirty="0" smtClean="0"/>
              <a:t> or </a:t>
            </a:r>
            <a:r>
              <a:rPr lang="en-US" sz="2400" b="1" dirty="0" smtClean="0"/>
              <a:t>1s</a:t>
            </a:r>
            <a:r>
              <a:rPr lang="en-US" sz="2400" b="1" baseline="30000" dirty="0" smtClean="0"/>
              <a:t>2</a:t>
            </a:r>
            <a:r>
              <a:rPr lang="en-US" sz="2400" b="1" dirty="0" smtClean="0"/>
              <a:t>2s</a:t>
            </a:r>
            <a:r>
              <a:rPr lang="en-US" sz="2400" b="1" baseline="30000" dirty="0" smtClean="0"/>
              <a:t>2</a:t>
            </a:r>
            <a:r>
              <a:rPr lang="en-US" sz="2400" b="1" dirty="0" smtClean="0"/>
              <a:t>2p</a:t>
            </a:r>
            <a:r>
              <a:rPr lang="en-US" sz="2400" b="1" baseline="30000" dirty="0" smtClean="0"/>
              <a:t>6</a:t>
            </a:r>
            <a:r>
              <a:rPr lang="en-US" sz="2400" b="1" dirty="0" smtClean="0"/>
              <a:t>3s</a:t>
            </a:r>
            <a:r>
              <a:rPr lang="en-US" sz="2400" b="1" baseline="30000" dirty="0" smtClean="0"/>
              <a:t>2</a:t>
            </a:r>
            <a:r>
              <a:rPr lang="en-US" sz="2400" b="1" dirty="0" smtClean="0"/>
              <a:t>3p</a:t>
            </a:r>
            <a:r>
              <a:rPr lang="en-US" sz="2400" b="1" baseline="30000" dirty="0" smtClean="0"/>
              <a:t>6</a:t>
            </a:r>
            <a:r>
              <a:rPr lang="en-US" sz="2400" dirty="0" smtClean="0"/>
              <a:t> or [</a:t>
            </a:r>
            <a:r>
              <a:rPr lang="en-US" sz="2400" dirty="0" err="1" smtClean="0"/>
              <a:t>Ar</a:t>
            </a:r>
            <a:r>
              <a:rPr lang="en-US" sz="2400" dirty="0" smtClean="0"/>
              <a:t>]</a:t>
            </a:r>
            <a:endParaRPr lang="en-US" sz="18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Autofit/>
          </a:bodyPr>
          <a:lstStyle/>
          <a:p>
            <a:r>
              <a:rPr lang="en-US" sz="3600" b="1" dirty="0" smtClean="0"/>
              <a:t>General Trends down groups 1 &amp; 2 with increasing atomic number and formula patterns</a:t>
            </a:r>
            <a:endParaRPr lang="en-US" sz="3600" dirty="0"/>
          </a:p>
        </p:txBody>
      </p:sp>
      <p:sp>
        <p:nvSpPr>
          <p:cNvPr id="3" name="Content Placeholder 2"/>
          <p:cNvSpPr>
            <a:spLocks noGrp="1"/>
          </p:cNvSpPr>
          <p:nvPr>
            <p:ph idx="1"/>
          </p:nvPr>
        </p:nvSpPr>
        <p:spPr>
          <a:xfrm>
            <a:off x="0" y="1524000"/>
            <a:ext cx="8686800" cy="4953000"/>
          </a:xfrm>
        </p:spPr>
        <p:txBody>
          <a:bodyPr/>
          <a:lstStyle/>
          <a:p>
            <a:pPr lvl="0"/>
            <a:r>
              <a:rPr lang="en-US" b="1" dirty="0" smtClean="0"/>
              <a:t>The 1st </a:t>
            </a:r>
            <a:r>
              <a:rPr lang="en-US" b="1" dirty="0" err="1" smtClean="0"/>
              <a:t>ionisation</a:t>
            </a:r>
            <a:r>
              <a:rPr lang="en-US" b="1" dirty="0" smtClean="0"/>
              <a:t> energy (IE) or 2nd etc. decrease</a:t>
            </a:r>
            <a:r>
              <a:rPr lang="en-US" dirty="0" smtClean="0"/>
              <a:t>: (important to link to reactivity trend)</a:t>
            </a:r>
          </a:p>
          <a:p>
            <a:pPr lvl="0"/>
            <a:endParaRPr lang="en-US" dirty="0" smtClean="0"/>
          </a:p>
          <a:p>
            <a:pPr lvl="0"/>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29</a:t>
            </a:fld>
            <a:endParaRPr lang="en-US"/>
          </a:p>
        </p:txBody>
      </p:sp>
      <p:pic>
        <p:nvPicPr>
          <p:cNvPr id="6" name="Picture 5" descr="http://www.docbrown.info/page07/groupgraphs/Gp1Gp2_1stIE.gif"/>
          <p:cNvPicPr/>
          <p:nvPr/>
        </p:nvPicPr>
        <p:blipFill>
          <a:blip r:embed="rId2"/>
          <a:srcRect/>
          <a:stretch>
            <a:fillRect/>
          </a:stretch>
        </p:blipFill>
        <p:spPr bwMode="auto">
          <a:xfrm>
            <a:off x="1600200" y="2819400"/>
            <a:ext cx="6172200" cy="350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81000" y="533400"/>
            <a:ext cx="8229600" cy="792162"/>
          </a:xfrm>
        </p:spPr>
        <p:txBody>
          <a:bodyPr>
            <a:normAutofit fontScale="90000"/>
          </a:bodyPr>
          <a:lstStyle/>
          <a:p>
            <a:pPr eaLnBrk="1" fontAlgn="auto" hangingPunct="1">
              <a:spcAft>
                <a:spcPts val="0"/>
              </a:spcAft>
              <a:defRPr/>
            </a:pPr>
            <a:r>
              <a:rPr lang="en-US" dirty="0" smtClean="0"/>
              <a:t>Hydrogen Preparation, Properties and Reactions</a:t>
            </a:r>
          </a:p>
        </p:txBody>
      </p:sp>
      <p:sp>
        <p:nvSpPr>
          <p:cNvPr id="7171" name="Rectangle 3"/>
          <p:cNvSpPr>
            <a:spLocks noGrp="1" noChangeArrowheads="1"/>
          </p:cNvSpPr>
          <p:nvPr>
            <p:ph idx="1"/>
          </p:nvPr>
        </p:nvSpPr>
        <p:spPr>
          <a:xfrm>
            <a:off x="381000" y="1447800"/>
            <a:ext cx="8305800" cy="4678363"/>
          </a:xfrm>
        </p:spPr>
        <p:txBody>
          <a:bodyPr>
            <a:normAutofit fontScale="70000" lnSpcReduction="20000"/>
          </a:bodyPr>
          <a:lstStyle/>
          <a:p>
            <a:pPr marL="514350" indent="-514350" eaLnBrk="1" hangingPunct="1">
              <a:lnSpc>
                <a:spcPct val="120000"/>
              </a:lnSpc>
              <a:buNone/>
            </a:pPr>
            <a:r>
              <a:rPr lang="en-US" sz="2800" b="1" dirty="0" smtClean="0"/>
              <a:t>Background: </a:t>
            </a:r>
          </a:p>
          <a:p>
            <a:pPr marL="514350" indent="-514350" eaLnBrk="1" hangingPunct="1">
              <a:lnSpc>
                <a:spcPct val="120000"/>
              </a:lnSpc>
              <a:buFont typeface="Wingdings" pitchFamily="2" charset="2"/>
              <a:buChar char="Ø"/>
            </a:pPr>
            <a:r>
              <a:rPr lang="en-US" sz="2800" b="1" dirty="0" smtClean="0"/>
              <a:t>Hydrogen is found in group one, period one in the periodic table.</a:t>
            </a:r>
          </a:p>
          <a:p>
            <a:pPr marL="514350" indent="-514350" eaLnBrk="1" hangingPunct="1">
              <a:lnSpc>
                <a:spcPct val="120000"/>
              </a:lnSpc>
              <a:buFont typeface="Wingdings" pitchFamily="2" charset="2"/>
              <a:buChar char="Ø"/>
            </a:pPr>
            <a:r>
              <a:rPr lang="en-US" sz="2800" b="1" dirty="0" smtClean="0"/>
              <a:t>It  has a simple atomic structure</a:t>
            </a:r>
          </a:p>
          <a:p>
            <a:pPr marL="514350" indent="-514350" eaLnBrk="1" hangingPunct="1">
              <a:lnSpc>
                <a:spcPct val="120000"/>
              </a:lnSpc>
              <a:buFont typeface="Wingdings" pitchFamily="2" charset="2"/>
              <a:buChar char="Ø"/>
            </a:pPr>
            <a:r>
              <a:rPr lang="en-US" sz="2800" b="1" dirty="0" smtClean="0"/>
              <a:t>Is the most abundant element in the universe</a:t>
            </a:r>
          </a:p>
          <a:p>
            <a:pPr marL="514350" indent="-514350" eaLnBrk="1" hangingPunct="1">
              <a:lnSpc>
                <a:spcPct val="120000"/>
              </a:lnSpc>
              <a:buFont typeface="Wingdings" pitchFamily="2" charset="2"/>
              <a:buChar char="Ø"/>
            </a:pPr>
            <a:r>
              <a:rPr lang="en-US" sz="2800" b="1" dirty="0" smtClean="0"/>
              <a:t>The stable form is dihydrogen i.e. H</a:t>
            </a:r>
            <a:r>
              <a:rPr lang="en-US" sz="2800" b="1" baseline="-25000" dirty="0" smtClean="0"/>
              <a:t>2</a:t>
            </a:r>
          </a:p>
          <a:p>
            <a:pPr marL="514350" indent="-514350" eaLnBrk="1" hangingPunct="1">
              <a:lnSpc>
                <a:spcPct val="120000"/>
              </a:lnSpc>
              <a:buFont typeface="Wingdings" pitchFamily="2" charset="2"/>
              <a:buChar char="Ø"/>
            </a:pPr>
            <a:r>
              <a:rPr lang="en-US" sz="2800" b="1" dirty="0" smtClean="0"/>
              <a:t>It is found in oceans, minerals and all forms of life</a:t>
            </a:r>
          </a:p>
          <a:p>
            <a:pPr marL="514350" indent="-514350" eaLnBrk="1" hangingPunct="1">
              <a:lnSpc>
                <a:spcPct val="120000"/>
              </a:lnSpc>
              <a:buFont typeface="Wingdings" pitchFamily="2" charset="2"/>
              <a:buChar char="Ø"/>
            </a:pPr>
            <a:r>
              <a:rPr lang="en-US" sz="2800" b="1" dirty="0" smtClean="0"/>
              <a:t>It also occurs naturally as a  product of fermentation and a byproduct of ammonia synthesis</a:t>
            </a:r>
          </a:p>
          <a:p>
            <a:pPr marL="514350" indent="-514350" eaLnBrk="1" hangingPunct="1">
              <a:lnSpc>
                <a:spcPct val="120000"/>
              </a:lnSpc>
              <a:buFont typeface="Wingdings" pitchFamily="2" charset="2"/>
              <a:buChar char="Ø"/>
            </a:pPr>
            <a:r>
              <a:rPr lang="en-US" sz="2800" b="1" dirty="0" smtClean="0"/>
              <a:t>Ground State configuration is 1s</a:t>
            </a:r>
            <a:r>
              <a:rPr lang="en-US" sz="2800" b="1" baseline="30000" dirty="0" smtClean="0"/>
              <a:t>1 </a:t>
            </a:r>
          </a:p>
          <a:p>
            <a:pPr marL="514350" indent="-514350" eaLnBrk="1" hangingPunct="1">
              <a:lnSpc>
                <a:spcPct val="120000"/>
              </a:lnSpc>
              <a:buFont typeface="Wingdings" pitchFamily="2" charset="2"/>
              <a:buChar char="Ø"/>
            </a:pPr>
            <a:r>
              <a:rPr lang="en-US" sz="2800" b="1" dirty="0" smtClean="0"/>
              <a:t>It has a richly varied chemical properties</a:t>
            </a:r>
          </a:p>
          <a:p>
            <a:pPr marL="514350" indent="-514350" eaLnBrk="1" hangingPunct="1">
              <a:lnSpc>
                <a:spcPct val="120000"/>
              </a:lnSpc>
              <a:buFont typeface="Wingdings" pitchFamily="2" charset="2"/>
              <a:buChar char="Ø"/>
            </a:pPr>
            <a:r>
              <a:rPr lang="en-US" sz="2800" b="1" dirty="0" smtClean="0"/>
              <a:t>Is a strong </a:t>
            </a:r>
            <a:r>
              <a:rPr lang="en-US" sz="2800" b="1" dirty="0" err="1" smtClean="0"/>
              <a:t>lewis</a:t>
            </a:r>
            <a:r>
              <a:rPr lang="en-US" sz="2800" b="1" dirty="0" smtClean="0"/>
              <a:t> base (H</a:t>
            </a:r>
            <a:r>
              <a:rPr lang="en-US" sz="2800" b="1" baseline="30000" dirty="0" smtClean="0"/>
              <a:t>-</a:t>
            </a:r>
            <a:r>
              <a:rPr lang="en-US" sz="2800" b="1" dirty="0" smtClean="0"/>
              <a:t>) and a strong Lewis Acid (H</a:t>
            </a:r>
            <a:r>
              <a:rPr lang="en-US" sz="2800" b="1" baseline="30000" dirty="0" smtClean="0"/>
              <a:t>+</a:t>
            </a:r>
            <a:r>
              <a:rPr lang="en-US" sz="2800" b="1" dirty="0" smtClean="0"/>
              <a:t>)</a:t>
            </a:r>
          </a:p>
          <a:p>
            <a:pPr marL="514350" indent="-514350" eaLnBrk="1" hangingPunct="1">
              <a:lnSpc>
                <a:spcPct val="120000"/>
              </a:lnSpc>
              <a:buFont typeface="Wingdings" pitchFamily="2" charset="2"/>
              <a:buChar char="Ø"/>
            </a:pPr>
            <a:r>
              <a:rPr lang="en-US" sz="2800" b="1" dirty="0" smtClean="0"/>
              <a:t>It bonds with nearly every other element</a:t>
            </a:r>
          </a:p>
          <a:p>
            <a:pPr marL="514350" indent="-514350" eaLnBrk="1" hangingPunct="1">
              <a:lnSpc>
                <a:spcPct val="120000"/>
              </a:lnSpc>
              <a:buNone/>
            </a:pPr>
            <a:endParaRPr lang="en-US" sz="2800" b="1" dirty="0" smtClean="0"/>
          </a:p>
          <a:p>
            <a:pPr marL="514350" indent="-514350" eaLnBrk="1" hangingPunct="1">
              <a:lnSpc>
                <a:spcPct val="120000"/>
              </a:lnSpc>
              <a:buFontTx/>
              <a:buNone/>
            </a:pPr>
            <a:endParaRPr lang="en-US" sz="2800" b="1" dirty="0" smtClean="0"/>
          </a:p>
          <a:p>
            <a:pPr marL="514350" indent="-514350" eaLnBrk="1" hangingPunct="1">
              <a:lnSpc>
                <a:spcPct val="120000"/>
              </a:lnSpc>
              <a:buFontTx/>
              <a:buNone/>
            </a:pPr>
            <a:endParaRPr lang="en-US" sz="2800" b="1" dirty="0" smtClean="0"/>
          </a:p>
        </p:txBody>
      </p:sp>
      <p:sp>
        <p:nvSpPr>
          <p:cNvPr id="4" name="Slide Number Placeholder 3"/>
          <p:cNvSpPr>
            <a:spLocks noGrp="1"/>
          </p:cNvSpPr>
          <p:nvPr>
            <p:ph type="sldNum" sz="quarter" idx="12"/>
          </p:nvPr>
        </p:nvSpPr>
        <p:spPr/>
        <p:txBody>
          <a:bodyPr/>
          <a:lstStyle/>
          <a:p>
            <a:fld id="{C8A017B1-AA8B-4117-9407-C3AD51B84228}" type="slidenum">
              <a:rPr lang="en-US" smtClean="0"/>
              <a:pPr/>
              <a:t>3</a:t>
            </a:fld>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Group </a:t>
            </a:r>
            <a:r>
              <a:rPr lang="en-US" dirty="0" err="1" smtClean="0"/>
              <a:t>IIa</a:t>
            </a:r>
            <a:endParaRPr lang="en-US" dirty="0"/>
          </a:p>
        </p:txBody>
      </p:sp>
      <p:sp>
        <p:nvSpPr>
          <p:cNvPr id="3" name="Content Placeholder 2"/>
          <p:cNvSpPr>
            <a:spLocks noGrp="1"/>
          </p:cNvSpPr>
          <p:nvPr>
            <p:ph idx="1"/>
          </p:nvPr>
        </p:nvSpPr>
        <p:spPr>
          <a:xfrm>
            <a:off x="304800" y="1219200"/>
            <a:ext cx="8382000" cy="5410200"/>
          </a:xfrm>
        </p:spPr>
        <p:txBody>
          <a:bodyPr>
            <a:normAutofit fontScale="85000" lnSpcReduction="20000"/>
          </a:bodyPr>
          <a:lstStyle/>
          <a:p>
            <a:pPr lvl="0"/>
            <a:r>
              <a:rPr lang="en-US" sz="2800" b="1" dirty="0" smtClean="0"/>
              <a:t>REACTIVITY TREND THEORY – relate to atomic radius and </a:t>
            </a:r>
            <a:r>
              <a:rPr lang="en-US" sz="2800" b="1" dirty="0" err="1" smtClean="0"/>
              <a:t>ionisation</a:t>
            </a:r>
            <a:r>
              <a:rPr lang="en-US" sz="2800" b="1" dirty="0" smtClean="0"/>
              <a:t> energy</a:t>
            </a:r>
            <a:endParaRPr lang="en-US" sz="2000" dirty="0" smtClean="0"/>
          </a:p>
          <a:p>
            <a:pPr lvl="1">
              <a:buNone/>
            </a:pPr>
            <a:r>
              <a:rPr lang="en-US" b="1" dirty="0" smtClean="0"/>
              <a:t> The metal gets more reactive down the group because </a:t>
            </a:r>
            <a:r>
              <a:rPr lang="en-US" dirty="0" smtClean="0"/>
              <a:t>...</a:t>
            </a:r>
            <a:endParaRPr lang="en-US" sz="1800" dirty="0" smtClean="0"/>
          </a:p>
          <a:p>
            <a:pPr lvl="1"/>
            <a:r>
              <a:rPr lang="en-US" dirty="0" smtClean="0"/>
              <a:t>When an alkali metal atom reacts, it loses an electron to form a singly positively charged ion e.g. Na ==&gt; Na</a:t>
            </a:r>
            <a:r>
              <a:rPr lang="en-US" baseline="30000" dirty="0" smtClean="0"/>
              <a:t>+</a:t>
            </a:r>
            <a:r>
              <a:rPr lang="en-US" dirty="0" smtClean="0"/>
              <a:t> + e</a:t>
            </a:r>
            <a:r>
              <a:rPr lang="en-US" baseline="30000" dirty="0" smtClean="0"/>
              <a:t>–</a:t>
            </a:r>
            <a:r>
              <a:rPr lang="en-US" dirty="0" smtClean="0"/>
              <a:t> </a:t>
            </a:r>
            <a:endParaRPr lang="en-US" sz="1800" dirty="0" smtClean="0"/>
          </a:p>
          <a:p>
            <a:pPr lvl="1"/>
            <a:r>
              <a:rPr lang="en-US" dirty="0" smtClean="0"/>
              <a:t>As you go down the group from one element down to the next the atomic radius gets bigger due to an extra filled electron shell.</a:t>
            </a:r>
            <a:endParaRPr lang="en-US" sz="1800" dirty="0" smtClean="0"/>
          </a:p>
          <a:p>
            <a:pPr lvl="1"/>
            <a:r>
              <a:rPr lang="en-US" dirty="0" smtClean="0"/>
              <a:t>The outer electron is further and further from the nucleus and is also shielded by the extra full electron shell of negative charge.</a:t>
            </a:r>
            <a:endParaRPr lang="en-US" sz="1800" dirty="0" smtClean="0"/>
          </a:p>
          <a:p>
            <a:pPr lvl="1"/>
            <a:r>
              <a:rPr lang="en-US" dirty="0" smtClean="0"/>
              <a:t>Therefore the outer electron is less and less strongly held by the positive nucleus.</a:t>
            </a:r>
            <a:endParaRPr lang="en-US" sz="1800" dirty="0" smtClean="0"/>
          </a:p>
          <a:p>
            <a:pPr lvl="1"/>
            <a:r>
              <a:rPr lang="en-US" dirty="0" smtClean="0"/>
              <a:t>This combination of factors means the outer electron is more easily lost, the M</a:t>
            </a:r>
            <a:r>
              <a:rPr lang="en-US" baseline="30000" dirty="0" smtClean="0"/>
              <a:t>+</a:t>
            </a:r>
            <a:r>
              <a:rPr lang="en-US" dirty="0" smtClean="0"/>
              <a:t> ion more easily formed, and so the element is more reactive as you go down the group </a:t>
            </a:r>
            <a:endParaRPr lang="en-US" sz="1800" dirty="0" smtClean="0"/>
          </a:p>
          <a:p>
            <a:pPr lvl="1"/>
            <a:r>
              <a:rPr lang="en-US" dirty="0" smtClean="0"/>
              <a:t>The reactivity argument mainly comes down to increasingly lower </a:t>
            </a:r>
            <a:r>
              <a:rPr lang="en-US" dirty="0" err="1" smtClean="0"/>
              <a:t>ionisation</a:t>
            </a:r>
            <a:r>
              <a:rPr lang="en-US" dirty="0" smtClean="0"/>
              <a:t> energy down the group and a similar argument applies to the </a:t>
            </a:r>
            <a:r>
              <a:rPr lang="en-US" dirty="0" err="1" smtClean="0"/>
              <a:t>Gp</a:t>
            </a:r>
            <a:r>
              <a:rPr lang="en-US" dirty="0" smtClean="0"/>
              <a:t> 2 metals, but two electrons are removed to form the </a:t>
            </a:r>
            <a:r>
              <a:rPr lang="en-US" dirty="0" err="1" smtClean="0"/>
              <a:t>cation</a:t>
            </a:r>
            <a:r>
              <a:rPr lang="en-US" dirty="0" smtClean="0"/>
              <a:t>.</a:t>
            </a:r>
            <a:endParaRPr lang="en-US" sz="1800" dirty="0" smtClean="0"/>
          </a:p>
          <a:p>
            <a:pPr lvl="1"/>
            <a:r>
              <a:rPr lang="en-US" dirty="0" smtClean="0"/>
              <a:t>The reaction of a group 1/2 metal with oxygen, water or halogens gets more vigorous as you descend the group.</a:t>
            </a:r>
            <a:endParaRPr lang="en-US" sz="1800" dirty="0" smtClean="0"/>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dirty="0" smtClean="0"/>
              <a:t>Group I a and </a:t>
            </a:r>
            <a:r>
              <a:rPr lang="en-US" dirty="0" err="1" smtClean="0"/>
              <a:t>IIa</a:t>
            </a:r>
            <a:endParaRPr lang="en-US" dirty="0"/>
          </a:p>
        </p:txBody>
      </p:sp>
      <p:sp>
        <p:nvSpPr>
          <p:cNvPr id="3" name="Content Placeholder 2"/>
          <p:cNvSpPr>
            <a:spLocks noGrp="1"/>
          </p:cNvSpPr>
          <p:nvPr>
            <p:ph idx="1"/>
          </p:nvPr>
        </p:nvSpPr>
        <p:spPr>
          <a:xfrm>
            <a:off x="304800" y="1600200"/>
            <a:ext cx="8382000" cy="4953000"/>
          </a:xfrm>
        </p:spPr>
        <p:txBody>
          <a:bodyPr/>
          <a:lstStyle/>
          <a:p>
            <a:pPr lvl="0"/>
            <a:r>
              <a:rPr lang="en-US" b="1" dirty="0" smtClean="0"/>
              <a:t>The </a:t>
            </a:r>
            <a:r>
              <a:rPr lang="en-US" b="1" dirty="0" err="1" smtClean="0"/>
              <a:t>Electronegativity</a:t>
            </a:r>
            <a:r>
              <a:rPr lang="en-US" b="1" dirty="0" smtClean="0"/>
              <a:t> tends to decrease</a:t>
            </a:r>
            <a:r>
              <a:rPr lang="en-US" dirty="0" smtClean="0"/>
              <a:t>:</a:t>
            </a:r>
          </a:p>
          <a:p>
            <a:pPr lvl="0"/>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31</a:t>
            </a:fld>
            <a:endParaRPr lang="en-US"/>
          </a:p>
        </p:txBody>
      </p:sp>
      <p:pic>
        <p:nvPicPr>
          <p:cNvPr id="9" name="Picture 8" descr="http://www.docbrown.info/page07/groupgraphs/Gp1Gp2electronegativity.gif"/>
          <p:cNvPicPr/>
          <p:nvPr/>
        </p:nvPicPr>
        <p:blipFill>
          <a:blip r:embed="rId2"/>
          <a:srcRect/>
          <a:stretch>
            <a:fillRect/>
          </a:stretch>
        </p:blipFill>
        <p:spPr bwMode="auto">
          <a:xfrm>
            <a:off x="838200" y="2438400"/>
            <a:ext cx="6629400"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dirty="0" smtClean="0"/>
              <a:t>Group </a:t>
            </a:r>
            <a:r>
              <a:rPr lang="en-US" dirty="0" err="1" smtClean="0"/>
              <a:t>Ia</a:t>
            </a:r>
            <a:r>
              <a:rPr lang="en-US" dirty="0" smtClean="0"/>
              <a:t> and </a:t>
            </a:r>
            <a:r>
              <a:rPr lang="en-US" dirty="0" err="1" smtClean="0"/>
              <a:t>IIa</a:t>
            </a:r>
            <a:endParaRPr lang="en-US" dirty="0"/>
          </a:p>
        </p:txBody>
      </p:sp>
      <p:sp>
        <p:nvSpPr>
          <p:cNvPr id="3" name="Content Placeholder 2"/>
          <p:cNvSpPr>
            <a:spLocks noGrp="1"/>
          </p:cNvSpPr>
          <p:nvPr>
            <p:ph idx="1"/>
          </p:nvPr>
        </p:nvSpPr>
        <p:spPr>
          <a:xfrm>
            <a:off x="304800" y="1524000"/>
            <a:ext cx="8382000" cy="4800600"/>
          </a:xfrm>
        </p:spPr>
        <p:txBody>
          <a:bodyPr/>
          <a:lstStyle/>
          <a:p>
            <a:endParaRPr lang="en-US" dirty="0" smtClean="0"/>
          </a:p>
          <a:p>
            <a:pPr lvl="1"/>
            <a:r>
              <a:rPr lang="en-US" dirty="0" smtClean="0"/>
              <a:t>The </a:t>
            </a:r>
            <a:r>
              <a:rPr lang="en-US" dirty="0" err="1" smtClean="0"/>
              <a:t>electronegativity</a:t>
            </a:r>
            <a:r>
              <a:rPr lang="en-US" dirty="0" smtClean="0"/>
              <a:t> values are the lowest in the last element down the group</a:t>
            </a:r>
          </a:p>
          <a:p>
            <a:pPr lvl="1"/>
            <a:endParaRPr lang="en-US" sz="1800" dirty="0" smtClean="0"/>
          </a:p>
          <a:p>
            <a:pPr lvl="1"/>
            <a:r>
              <a:rPr lang="en-US" dirty="0" smtClean="0"/>
              <a:t>They get lower because the effective nuclear attractive force on the outer electron charge decreases down the group.</a:t>
            </a:r>
          </a:p>
          <a:p>
            <a:pPr lvl="1"/>
            <a:endParaRPr lang="en-US" sz="1800" dirty="0" smtClean="0"/>
          </a:p>
          <a:p>
            <a:r>
              <a:rPr lang="en-US" sz="2400" dirty="0" smtClean="0"/>
              <a:t>You can explain it along the lines of the decreasing 1st IE argument , that means weaker attraction of electron charge'</a:t>
            </a:r>
            <a:endParaRPr lang="en-US" sz="24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Group </a:t>
            </a:r>
            <a:r>
              <a:rPr lang="en-US" dirty="0" err="1" smtClean="0"/>
              <a:t>IIIa</a:t>
            </a:r>
            <a:endParaRPr lang="en-US" dirty="0"/>
          </a:p>
        </p:txBody>
      </p:sp>
      <p:sp>
        <p:nvSpPr>
          <p:cNvPr id="3" name="Content Placeholder 2"/>
          <p:cNvSpPr>
            <a:spLocks noGrp="1"/>
          </p:cNvSpPr>
          <p:nvPr>
            <p:ph idx="1"/>
          </p:nvPr>
        </p:nvSpPr>
        <p:spPr>
          <a:xfrm>
            <a:off x="304800" y="1447800"/>
            <a:ext cx="8382000" cy="4876800"/>
          </a:xfrm>
        </p:spPr>
        <p:txBody>
          <a:bodyPr/>
          <a:lstStyle/>
          <a:p>
            <a:r>
              <a:rPr lang="en-US" dirty="0" smtClean="0"/>
              <a:t>There are five chemical elements in group IIIA of the periodic table: </a:t>
            </a:r>
          </a:p>
          <a:p>
            <a:endParaRPr lang="en-US" dirty="0" smtClean="0"/>
          </a:p>
          <a:p>
            <a:r>
              <a:rPr lang="en-US" dirty="0" smtClean="0"/>
              <a:t>These are:- Boron B, Aluminum Al, Gallium </a:t>
            </a:r>
            <a:r>
              <a:rPr lang="en-US" dirty="0" err="1" smtClean="0"/>
              <a:t>Ga</a:t>
            </a:r>
            <a:r>
              <a:rPr lang="en-US" dirty="0" smtClean="0"/>
              <a:t>, Indium In and Thallium Tl.</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lstStyle/>
          <a:p>
            <a:r>
              <a:rPr lang="en-US" dirty="0" smtClean="0"/>
              <a:t>Group </a:t>
            </a:r>
            <a:r>
              <a:rPr lang="en-US" dirty="0" err="1" smtClean="0"/>
              <a:t>IIIa</a:t>
            </a:r>
            <a:endParaRPr lang="en-US" dirty="0"/>
          </a:p>
        </p:txBody>
      </p:sp>
      <p:sp>
        <p:nvSpPr>
          <p:cNvPr id="3" name="Content Placeholder 2"/>
          <p:cNvSpPr>
            <a:spLocks noGrp="1"/>
          </p:cNvSpPr>
          <p:nvPr>
            <p:ph idx="1"/>
          </p:nvPr>
        </p:nvSpPr>
        <p:spPr>
          <a:xfrm>
            <a:off x="228600" y="1676400"/>
            <a:ext cx="8458200" cy="4876800"/>
          </a:xfrm>
        </p:spPr>
        <p:txBody>
          <a:bodyPr/>
          <a:lstStyle/>
          <a:p>
            <a:r>
              <a:rPr lang="en-US" dirty="0" smtClean="0"/>
              <a:t>The atoms of these elements have the following configurations:</a:t>
            </a:r>
            <a:r>
              <a:rPr lang="en-US" baseline="-25000" dirty="0" smtClean="0"/>
              <a:t> </a:t>
            </a:r>
            <a:endParaRPr lang="en-US" dirty="0" smtClean="0"/>
          </a:p>
          <a:p>
            <a:r>
              <a:rPr lang="en-US" baseline="-25000" dirty="0" smtClean="0"/>
              <a:t>5</a:t>
            </a:r>
            <a:r>
              <a:rPr lang="en-US" dirty="0" smtClean="0"/>
              <a:t>B–1</a:t>
            </a:r>
            <a:r>
              <a:rPr lang="en-US" i="1" dirty="0" smtClean="0"/>
              <a:t>s</a:t>
            </a:r>
            <a:r>
              <a:rPr lang="en-US" baseline="30000" dirty="0" smtClean="0"/>
              <a:t>2</a:t>
            </a:r>
            <a:r>
              <a:rPr lang="en-US" dirty="0" smtClean="0"/>
              <a:t>2</a:t>
            </a:r>
            <a:r>
              <a:rPr lang="en-US" i="1" dirty="0" smtClean="0"/>
              <a:t>s</a:t>
            </a:r>
            <a:r>
              <a:rPr lang="en-US" baseline="30000" dirty="0" smtClean="0"/>
              <a:t>2</a:t>
            </a:r>
            <a:r>
              <a:rPr lang="en-US" dirty="0" smtClean="0"/>
              <a:t>2</a:t>
            </a:r>
            <a:r>
              <a:rPr lang="en-US" i="1" dirty="0" smtClean="0"/>
              <a:t>p</a:t>
            </a:r>
            <a:r>
              <a:rPr lang="en-US" baseline="30000" dirty="0" smtClean="0"/>
              <a:t>1  </a:t>
            </a:r>
            <a:r>
              <a:rPr lang="en-US" dirty="0" smtClean="0"/>
              <a:t>[He]2</a:t>
            </a:r>
            <a:r>
              <a:rPr lang="en-US" i="1" dirty="0" smtClean="0"/>
              <a:t>s</a:t>
            </a:r>
            <a:r>
              <a:rPr lang="en-US" baseline="30000" dirty="0" smtClean="0"/>
              <a:t>2</a:t>
            </a:r>
            <a:r>
              <a:rPr lang="en-US" dirty="0" smtClean="0"/>
              <a:t>2</a:t>
            </a:r>
            <a:r>
              <a:rPr lang="en-US" i="1" dirty="0" smtClean="0"/>
              <a:t>p</a:t>
            </a:r>
            <a:r>
              <a:rPr lang="en-US" baseline="30000" dirty="0" smtClean="0"/>
              <a:t>1</a:t>
            </a:r>
          </a:p>
          <a:p>
            <a:r>
              <a:rPr lang="en-US" baseline="-25000" dirty="0" smtClean="0"/>
              <a:t>13</a:t>
            </a:r>
            <a:r>
              <a:rPr lang="en-US" dirty="0" smtClean="0"/>
              <a:t>Al–1</a:t>
            </a:r>
            <a:r>
              <a:rPr lang="en-US" i="1" dirty="0" smtClean="0"/>
              <a:t>s</a:t>
            </a:r>
            <a:r>
              <a:rPr lang="en-US" baseline="30000" dirty="0" smtClean="0"/>
              <a:t>2</a:t>
            </a:r>
            <a:r>
              <a:rPr lang="en-US" dirty="0" smtClean="0"/>
              <a:t>2</a:t>
            </a:r>
            <a:r>
              <a:rPr lang="en-US" i="1" dirty="0" smtClean="0"/>
              <a:t>s</a:t>
            </a:r>
            <a:r>
              <a:rPr lang="en-US" baseline="30000" dirty="0" smtClean="0"/>
              <a:t>2</a:t>
            </a:r>
            <a:r>
              <a:rPr lang="en-US" dirty="0" smtClean="0"/>
              <a:t>2</a:t>
            </a:r>
            <a:r>
              <a:rPr lang="en-US" i="1" dirty="0" smtClean="0"/>
              <a:t>p</a:t>
            </a:r>
            <a:r>
              <a:rPr lang="en-US" baseline="30000" dirty="0" smtClean="0"/>
              <a:t>6</a:t>
            </a:r>
            <a:r>
              <a:rPr lang="en-US" dirty="0" smtClean="0"/>
              <a:t>3</a:t>
            </a:r>
            <a:r>
              <a:rPr lang="en-US" i="1" dirty="0" smtClean="0"/>
              <a:t>s</a:t>
            </a:r>
            <a:r>
              <a:rPr lang="en-US" baseline="30000" dirty="0" smtClean="0"/>
              <a:t>2</a:t>
            </a:r>
            <a:r>
              <a:rPr lang="en-US" dirty="0" smtClean="0"/>
              <a:t>3</a:t>
            </a:r>
            <a:r>
              <a:rPr lang="en-US" i="1" dirty="0" smtClean="0"/>
              <a:t>p</a:t>
            </a:r>
            <a:r>
              <a:rPr lang="en-US" baseline="30000" dirty="0" smtClean="0"/>
              <a:t>1</a:t>
            </a:r>
            <a:r>
              <a:rPr lang="en-US" dirty="0" smtClean="0"/>
              <a:t>   [Ne]3</a:t>
            </a:r>
            <a:r>
              <a:rPr lang="en-US" i="1" dirty="0" smtClean="0"/>
              <a:t>s</a:t>
            </a:r>
            <a:r>
              <a:rPr lang="en-US" baseline="30000" dirty="0" smtClean="0"/>
              <a:t>2</a:t>
            </a:r>
            <a:r>
              <a:rPr lang="en-US" dirty="0" smtClean="0"/>
              <a:t>3</a:t>
            </a:r>
            <a:r>
              <a:rPr lang="en-US" i="1" dirty="0" smtClean="0"/>
              <a:t>p</a:t>
            </a:r>
            <a:r>
              <a:rPr lang="en-US" baseline="30000" dirty="0" smtClean="0"/>
              <a:t>1</a:t>
            </a:r>
          </a:p>
          <a:p>
            <a:r>
              <a:rPr lang="en-US" baseline="-25000" dirty="0" smtClean="0"/>
              <a:t>31</a:t>
            </a:r>
            <a:r>
              <a:rPr lang="en-US" dirty="0" smtClean="0"/>
              <a:t>Ga–1</a:t>
            </a:r>
            <a:r>
              <a:rPr lang="en-US" i="1" dirty="0" smtClean="0"/>
              <a:t>s</a:t>
            </a:r>
            <a:r>
              <a:rPr lang="en-US" baseline="30000" dirty="0" smtClean="0"/>
              <a:t>2</a:t>
            </a:r>
            <a:r>
              <a:rPr lang="en-US" dirty="0" smtClean="0"/>
              <a:t>2</a:t>
            </a:r>
            <a:r>
              <a:rPr lang="en-US" i="1" dirty="0" smtClean="0"/>
              <a:t>s</a:t>
            </a:r>
            <a:r>
              <a:rPr lang="en-US" baseline="30000" dirty="0" smtClean="0"/>
              <a:t>2</a:t>
            </a:r>
            <a:r>
              <a:rPr lang="en-US" dirty="0" smtClean="0"/>
              <a:t>2</a:t>
            </a:r>
            <a:r>
              <a:rPr lang="en-US" i="1" dirty="0" smtClean="0"/>
              <a:t>p</a:t>
            </a:r>
            <a:r>
              <a:rPr lang="en-US" baseline="30000" dirty="0" smtClean="0"/>
              <a:t>6</a:t>
            </a:r>
            <a:r>
              <a:rPr lang="en-US" dirty="0" smtClean="0"/>
              <a:t>3</a:t>
            </a:r>
            <a:r>
              <a:rPr lang="en-US" i="1" dirty="0" smtClean="0"/>
              <a:t>s</a:t>
            </a:r>
            <a:r>
              <a:rPr lang="en-US" baseline="30000" dirty="0" smtClean="0"/>
              <a:t>2</a:t>
            </a:r>
            <a:r>
              <a:rPr lang="en-US" dirty="0" smtClean="0"/>
              <a:t>3</a:t>
            </a:r>
            <a:r>
              <a:rPr lang="en-US" i="1" dirty="0" smtClean="0"/>
              <a:t>p</a:t>
            </a:r>
            <a:r>
              <a:rPr lang="en-US" baseline="30000" dirty="0" smtClean="0"/>
              <a:t>6</a:t>
            </a:r>
            <a:r>
              <a:rPr lang="en-US" dirty="0" smtClean="0"/>
              <a:t>3</a:t>
            </a:r>
            <a:r>
              <a:rPr lang="en-US" i="1" dirty="0" smtClean="0"/>
              <a:t>d</a:t>
            </a:r>
            <a:r>
              <a:rPr lang="en-US" baseline="30000" dirty="0" smtClean="0"/>
              <a:t>10</a:t>
            </a:r>
            <a:r>
              <a:rPr lang="en-US" dirty="0" smtClean="0"/>
              <a:t>4</a:t>
            </a:r>
            <a:r>
              <a:rPr lang="en-US" i="1" dirty="0" smtClean="0"/>
              <a:t>s</a:t>
            </a:r>
            <a:r>
              <a:rPr lang="en-US" baseline="30000" dirty="0" smtClean="0"/>
              <a:t>2</a:t>
            </a:r>
            <a:r>
              <a:rPr lang="en-US" dirty="0" smtClean="0"/>
              <a:t>4</a:t>
            </a:r>
            <a:r>
              <a:rPr lang="en-US" i="1" dirty="0" smtClean="0"/>
              <a:t>p</a:t>
            </a:r>
            <a:r>
              <a:rPr lang="en-US" baseline="30000" dirty="0" smtClean="0"/>
              <a:t>1     </a:t>
            </a:r>
            <a:r>
              <a:rPr lang="en-US" dirty="0" smtClean="0"/>
              <a:t>[</a:t>
            </a:r>
            <a:r>
              <a:rPr lang="en-US" dirty="0" err="1" smtClean="0"/>
              <a:t>Ar</a:t>
            </a:r>
            <a:r>
              <a:rPr lang="en-US" dirty="0" smtClean="0"/>
              <a:t>] 4</a:t>
            </a:r>
            <a:r>
              <a:rPr lang="en-US" i="1" dirty="0" smtClean="0"/>
              <a:t>s</a:t>
            </a:r>
            <a:r>
              <a:rPr lang="en-US" baseline="30000" dirty="0" smtClean="0"/>
              <a:t>2</a:t>
            </a:r>
            <a:r>
              <a:rPr lang="en-US" dirty="0" smtClean="0"/>
              <a:t>4</a:t>
            </a:r>
            <a:r>
              <a:rPr lang="en-US" i="1" dirty="0" smtClean="0"/>
              <a:t>p</a:t>
            </a:r>
            <a:r>
              <a:rPr lang="en-US" baseline="30000" dirty="0" smtClean="0"/>
              <a:t>1</a:t>
            </a:r>
          </a:p>
          <a:p>
            <a:r>
              <a:rPr lang="en-US" baseline="-25000" dirty="0" smtClean="0"/>
              <a:t>49</a:t>
            </a:r>
            <a:r>
              <a:rPr lang="en-US" dirty="0" smtClean="0"/>
              <a:t>In–1</a:t>
            </a:r>
            <a:r>
              <a:rPr lang="en-US" i="1" dirty="0" smtClean="0"/>
              <a:t>s</a:t>
            </a:r>
            <a:r>
              <a:rPr lang="en-US" baseline="30000" dirty="0" smtClean="0"/>
              <a:t>2</a:t>
            </a:r>
            <a:r>
              <a:rPr lang="en-US" dirty="0" smtClean="0"/>
              <a:t>2</a:t>
            </a:r>
            <a:r>
              <a:rPr lang="en-US" i="1" dirty="0" smtClean="0"/>
              <a:t>s</a:t>
            </a:r>
            <a:r>
              <a:rPr lang="en-US" baseline="30000" dirty="0" smtClean="0"/>
              <a:t>2</a:t>
            </a:r>
            <a:r>
              <a:rPr lang="en-US" dirty="0" smtClean="0"/>
              <a:t>2</a:t>
            </a:r>
            <a:r>
              <a:rPr lang="en-US" i="1" dirty="0" smtClean="0"/>
              <a:t>p</a:t>
            </a:r>
            <a:r>
              <a:rPr lang="en-US" baseline="30000" dirty="0" smtClean="0"/>
              <a:t>6</a:t>
            </a:r>
            <a:r>
              <a:rPr lang="en-US" dirty="0" smtClean="0"/>
              <a:t>3</a:t>
            </a:r>
            <a:r>
              <a:rPr lang="en-US" i="1" dirty="0" smtClean="0"/>
              <a:t>s</a:t>
            </a:r>
            <a:r>
              <a:rPr lang="en-US" baseline="30000" dirty="0" smtClean="0"/>
              <a:t>2</a:t>
            </a:r>
            <a:r>
              <a:rPr lang="en-US" dirty="0" smtClean="0"/>
              <a:t>3</a:t>
            </a:r>
            <a:r>
              <a:rPr lang="en-US" i="1" dirty="0" smtClean="0"/>
              <a:t>p</a:t>
            </a:r>
            <a:r>
              <a:rPr lang="en-US" baseline="30000" dirty="0" smtClean="0"/>
              <a:t>6</a:t>
            </a:r>
            <a:r>
              <a:rPr lang="en-US" dirty="0" smtClean="0"/>
              <a:t>3</a:t>
            </a:r>
            <a:r>
              <a:rPr lang="en-US" i="1" dirty="0" smtClean="0"/>
              <a:t>d</a:t>
            </a:r>
            <a:r>
              <a:rPr lang="en-US" baseline="30000" dirty="0" smtClean="0"/>
              <a:t>10</a:t>
            </a:r>
            <a:r>
              <a:rPr lang="en-US" dirty="0" smtClean="0"/>
              <a:t>4</a:t>
            </a:r>
            <a:r>
              <a:rPr lang="en-US" i="1" dirty="0" smtClean="0"/>
              <a:t>s</a:t>
            </a:r>
            <a:r>
              <a:rPr lang="en-US" baseline="30000" dirty="0" smtClean="0"/>
              <a:t>2</a:t>
            </a:r>
            <a:r>
              <a:rPr lang="en-US" dirty="0" smtClean="0"/>
              <a:t>4</a:t>
            </a:r>
            <a:r>
              <a:rPr lang="en-US" i="1" dirty="0" smtClean="0"/>
              <a:t>p</a:t>
            </a:r>
            <a:r>
              <a:rPr lang="en-US" baseline="30000" dirty="0" smtClean="0"/>
              <a:t>6</a:t>
            </a:r>
            <a:r>
              <a:rPr lang="en-US" dirty="0" smtClean="0"/>
              <a:t>4</a:t>
            </a:r>
            <a:r>
              <a:rPr lang="en-US" i="1" dirty="0" smtClean="0"/>
              <a:t>d</a:t>
            </a:r>
            <a:r>
              <a:rPr lang="en-US" baseline="30000" dirty="0" smtClean="0"/>
              <a:t>10</a:t>
            </a:r>
            <a:r>
              <a:rPr lang="en-US" dirty="0" smtClean="0"/>
              <a:t>5</a:t>
            </a:r>
            <a:r>
              <a:rPr lang="en-US" i="1" dirty="0" smtClean="0"/>
              <a:t>s</a:t>
            </a:r>
            <a:r>
              <a:rPr lang="en-US" baseline="30000" dirty="0" smtClean="0"/>
              <a:t>2</a:t>
            </a:r>
            <a:r>
              <a:rPr lang="en-US" dirty="0" smtClean="0"/>
              <a:t>5</a:t>
            </a:r>
            <a:r>
              <a:rPr lang="en-US" i="1" dirty="0" smtClean="0"/>
              <a:t>p</a:t>
            </a:r>
            <a:r>
              <a:rPr lang="en-US" baseline="30000" dirty="0" smtClean="0"/>
              <a:t>1     </a:t>
            </a:r>
            <a:r>
              <a:rPr lang="en-US" dirty="0" smtClean="0"/>
              <a:t>[Kr] 5</a:t>
            </a:r>
            <a:r>
              <a:rPr lang="en-US" i="1" dirty="0" smtClean="0"/>
              <a:t>s</a:t>
            </a:r>
            <a:r>
              <a:rPr lang="en-US" baseline="30000" dirty="0" smtClean="0"/>
              <a:t>2</a:t>
            </a:r>
            <a:r>
              <a:rPr lang="en-US" dirty="0" smtClean="0"/>
              <a:t>5</a:t>
            </a:r>
            <a:r>
              <a:rPr lang="en-US" i="1" dirty="0" smtClean="0"/>
              <a:t>p</a:t>
            </a:r>
            <a:r>
              <a:rPr lang="en-US" baseline="30000" dirty="0" smtClean="0"/>
              <a:t>1</a:t>
            </a:r>
          </a:p>
          <a:p>
            <a:r>
              <a:rPr lang="en-US" baseline="-25000" dirty="0" smtClean="0"/>
              <a:t>81</a:t>
            </a:r>
            <a:r>
              <a:rPr lang="en-US" dirty="0" smtClean="0"/>
              <a:t>Tl–1</a:t>
            </a:r>
            <a:r>
              <a:rPr lang="en-US" i="1" dirty="0" smtClean="0"/>
              <a:t>s</a:t>
            </a:r>
            <a:r>
              <a:rPr lang="en-US" baseline="30000" dirty="0" smtClean="0"/>
              <a:t>2</a:t>
            </a:r>
            <a:r>
              <a:rPr lang="en-US" dirty="0" smtClean="0"/>
              <a:t>2</a:t>
            </a:r>
            <a:r>
              <a:rPr lang="en-US" i="1" dirty="0" smtClean="0"/>
              <a:t>s</a:t>
            </a:r>
            <a:r>
              <a:rPr lang="en-US" baseline="30000" dirty="0" smtClean="0"/>
              <a:t>2</a:t>
            </a:r>
            <a:r>
              <a:rPr lang="en-US" dirty="0" smtClean="0"/>
              <a:t>2</a:t>
            </a:r>
            <a:r>
              <a:rPr lang="en-US" i="1" dirty="0" smtClean="0"/>
              <a:t>p</a:t>
            </a:r>
            <a:r>
              <a:rPr lang="en-US" baseline="30000" dirty="0" smtClean="0"/>
              <a:t>6</a:t>
            </a:r>
            <a:r>
              <a:rPr lang="en-US" dirty="0" smtClean="0"/>
              <a:t>3</a:t>
            </a:r>
            <a:r>
              <a:rPr lang="en-US" i="1" dirty="0" smtClean="0"/>
              <a:t>s</a:t>
            </a:r>
            <a:r>
              <a:rPr lang="en-US" baseline="30000" dirty="0" smtClean="0"/>
              <a:t>2</a:t>
            </a:r>
            <a:r>
              <a:rPr lang="en-US" dirty="0" smtClean="0"/>
              <a:t>3</a:t>
            </a:r>
            <a:r>
              <a:rPr lang="en-US" i="1" dirty="0" smtClean="0"/>
              <a:t>p</a:t>
            </a:r>
            <a:r>
              <a:rPr lang="en-US" baseline="30000" dirty="0" smtClean="0"/>
              <a:t>6</a:t>
            </a:r>
            <a:r>
              <a:rPr lang="en-US" dirty="0" smtClean="0"/>
              <a:t>3</a:t>
            </a:r>
            <a:r>
              <a:rPr lang="en-US" i="1" dirty="0" smtClean="0"/>
              <a:t>d</a:t>
            </a:r>
            <a:r>
              <a:rPr lang="en-US" baseline="30000" dirty="0" smtClean="0"/>
              <a:t>10</a:t>
            </a:r>
            <a:r>
              <a:rPr lang="en-US" dirty="0" smtClean="0"/>
              <a:t>4</a:t>
            </a:r>
            <a:r>
              <a:rPr lang="en-US" i="1" dirty="0" smtClean="0"/>
              <a:t>s</a:t>
            </a:r>
            <a:r>
              <a:rPr lang="en-US" baseline="30000" dirty="0" smtClean="0"/>
              <a:t>2</a:t>
            </a:r>
            <a:r>
              <a:rPr lang="en-US" dirty="0" smtClean="0"/>
              <a:t>4</a:t>
            </a:r>
            <a:r>
              <a:rPr lang="en-US" i="1" dirty="0" smtClean="0"/>
              <a:t>p</a:t>
            </a:r>
            <a:r>
              <a:rPr lang="en-US" baseline="30000" dirty="0" smtClean="0"/>
              <a:t>6</a:t>
            </a:r>
            <a:r>
              <a:rPr lang="en-US" dirty="0" smtClean="0"/>
              <a:t>4</a:t>
            </a:r>
            <a:r>
              <a:rPr lang="en-US" i="1" dirty="0" smtClean="0"/>
              <a:t>d</a:t>
            </a:r>
            <a:r>
              <a:rPr lang="en-US" baseline="30000" dirty="0" smtClean="0"/>
              <a:t>10</a:t>
            </a:r>
            <a:r>
              <a:rPr lang="en-US" dirty="0" smtClean="0"/>
              <a:t>4</a:t>
            </a:r>
            <a:r>
              <a:rPr lang="en-US" i="1" dirty="0" smtClean="0"/>
              <a:t>f</a:t>
            </a:r>
            <a:r>
              <a:rPr lang="en-US" baseline="30000" dirty="0" smtClean="0"/>
              <a:t>14</a:t>
            </a:r>
            <a:r>
              <a:rPr lang="en-US" dirty="0" smtClean="0"/>
              <a:t>5</a:t>
            </a:r>
            <a:r>
              <a:rPr lang="en-US" i="1" dirty="0" smtClean="0"/>
              <a:t>s</a:t>
            </a:r>
            <a:r>
              <a:rPr lang="en-US" baseline="30000" dirty="0" smtClean="0"/>
              <a:t>2</a:t>
            </a:r>
            <a:r>
              <a:rPr lang="en-US" dirty="0" smtClean="0"/>
              <a:t>5</a:t>
            </a:r>
            <a:r>
              <a:rPr lang="en-US" i="1" dirty="0" smtClean="0"/>
              <a:t>p</a:t>
            </a:r>
            <a:r>
              <a:rPr lang="en-US" baseline="30000" dirty="0" smtClean="0"/>
              <a:t>6</a:t>
            </a:r>
            <a:r>
              <a:rPr lang="en-US" dirty="0" smtClean="0"/>
              <a:t>5</a:t>
            </a:r>
            <a:r>
              <a:rPr lang="en-US" i="1" dirty="0" smtClean="0"/>
              <a:t>d</a:t>
            </a:r>
            <a:r>
              <a:rPr lang="en-US" baseline="30000" dirty="0" smtClean="0"/>
              <a:t>10</a:t>
            </a:r>
            <a:r>
              <a:rPr lang="en-US" dirty="0" smtClean="0"/>
              <a:t>6</a:t>
            </a:r>
            <a:r>
              <a:rPr lang="en-US" i="1" dirty="0" smtClean="0"/>
              <a:t>s</a:t>
            </a:r>
            <a:r>
              <a:rPr lang="en-US" baseline="30000" dirty="0" smtClean="0"/>
              <a:t>2</a:t>
            </a:r>
            <a:r>
              <a:rPr lang="en-US" dirty="0" smtClean="0"/>
              <a:t>6</a:t>
            </a:r>
            <a:r>
              <a:rPr lang="en-US" i="1" dirty="0" smtClean="0"/>
              <a:t>p</a:t>
            </a:r>
            <a:r>
              <a:rPr lang="en-US" baseline="30000" dirty="0" smtClean="0"/>
              <a:t>1 </a:t>
            </a:r>
            <a:r>
              <a:rPr lang="en-US" dirty="0" smtClean="0"/>
              <a:t>[</a:t>
            </a:r>
            <a:r>
              <a:rPr lang="en-US" dirty="0" err="1" smtClean="0"/>
              <a:t>Xe</a:t>
            </a:r>
            <a:r>
              <a:rPr lang="en-US" dirty="0" smtClean="0"/>
              <a:t>]6</a:t>
            </a:r>
            <a:r>
              <a:rPr lang="en-US" i="1" dirty="0" smtClean="0"/>
              <a:t>s</a:t>
            </a:r>
            <a:r>
              <a:rPr lang="en-US" baseline="30000" dirty="0" smtClean="0"/>
              <a:t>2</a:t>
            </a:r>
            <a:r>
              <a:rPr lang="en-US" dirty="0" smtClean="0"/>
              <a:t>6</a:t>
            </a:r>
            <a:r>
              <a:rPr lang="en-US" i="1" dirty="0" smtClean="0"/>
              <a:t>p</a:t>
            </a:r>
            <a:r>
              <a:rPr lang="en-US" baseline="30000" dirty="0" smtClean="0"/>
              <a:t>1</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dirty="0" smtClean="0"/>
              <a:t>Group </a:t>
            </a:r>
            <a:r>
              <a:rPr lang="en-US" dirty="0" err="1" smtClean="0"/>
              <a:t>IIIa</a:t>
            </a:r>
            <a:r>
              <a:rPr lang="en-US" dirty="0" smtClean="0"/>
              <a:t>: Group Trend</a:t>
            </a:r>
            <a:endParaRPr lang="en-US" dirty="0"/>
          </a:p>
        </p:txBody>
      </p:sp>
      <p:sp>
        <p:nvSpPr>
          <p:cNvPr id="3" name="Content Placeholder 2"/>
          <p:cNvSpPr>
            <a:spLocks noGrp="1"/>
          </p:cNvSpPr>
          <p:nvPr>
            <p:ph idx="1"/>
          </p:nvPr>
        </p:nvSpPr>
        <p:spPr>
          <a:xfrm>
            <a:off x="381000" y="1524000"/>
            <a:ext cx="8305800" cy="4953000"/>
          </a:xfrm>
        </p:spPr>
        <p:txBody>
          <a:bodyPr>
            <a:normAutofit fontScale="92500" lnSpcReduction="10000"/>
          </a:bodyPr>
          <a:lstStyle/>
          <a:p>
            <a:r>
              <a:rPr lang="en-US" dirty="0" smtClean="0"/>
              <a:t>Metallic character increases down the group</a:t>
            </a:r>
          </a:p>
          <a:p>
            <a:r>
              <a:rPr lang="en-US" dirty="0" smtClean="0"/>
              <a:t>The first member of the group  boron, is  essentially nonmetallic, whereas the properties of members of the group are distinctly metallic</a:t>
            </a:r>
          </a:p>
          <a:p>
            <a:r>
              <a:rPr lang="en-US" dirty="0" smtClean="0"/>
              <a:t>The elements have variation from predominantly covalent to ionic bonding in their compounds</a:t>
            </a:r>
          </a:p>
          <a:p>
            <a:r>
              <a:rPr lang="en-US" dirty="0" smtClean="0"/>
              <a:t>Atomic radius increase down the group</a:t>
            </a:r>
          </a:p>
          <a:p>
            <a:r>
              <a:rPr lang="en-US" dirty="0" smtClean="0"/>
              <a:t>Ionization energy decreases down the group</a:t>
            </a:r>
          </a:p>
          <a:p>
            <a:r>
              <a:rPr lang="en-US" dirty="0" smtClean="0"/>
              <a:t>The valence electron configuration is ns</a:t>
            </a:r>
            <a:r>
              <a:rPr lang="en-US" baseline="30000" dirty="0" smtClean="0"/>
              <a:t>2</a:t>
            </a:r>
            <a:r>
              <a:rPr lang="en-US" dirty="0" smtClean="0"/>
              <a:t> np</a:t>
            </a:r>
            <a:r>
              <a:rPr lang="en-US" baseline="30000" dirty="0" smtClean="0"/>
              <a:t>1</a:t>
            </a:r>
          </a:p>
          <a:p>
            <a:r>
              <a:rPr lang="en-US" dirty="0" smtClean="0"/>
              <a:t>They have +3 oxidation state in their compounds but heavier members also use +1 oxidation state in their compounds e.g. Tl, +1 0xidation state becomes more stable down the group</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normAutofit/>
          </a:bodyPr>
          <a:lstStyle/>
          <a:p>
            <a:r>
              <a:rPr lang="en-US" sz="3600" dirty="0" smtClean="0"/>
              <a:t>Properties of the Group </a:t>
            </a:r>
            <a:r>
              <a:rPr lang="en-US" sz="3600" dirty="0" err="1" smtClean="0"/>
              <a:t>IIIa</a:t>
            </a:r>
            <a:r>
              <a:rPr lang="en-US" sz="3600" dirty="0" smtClean="0"/>
              <a:t> Elements</a:t>
            </a:r>
            <a:endParaRPr lang="en-US" sz="3600" dirty="0"/>
          </a:p>
        </p:txBody>
      </p:sp>
      <p:graphicFrame>
        <p:nvGraphicFramePr>
          <p:cNvPr id="5" name="Content Placeholder 4"/>
          <p:cNvGraphicFramePr>
            <a:graphicFrameLocks noGrp="1"/>
          </p:cNvGraphicFramePr>
          <p:nvPr>
            <p:ph idx="1"/>
          </p:nvPr>
        </p:nvGraphicFramePr>
        <p:xfrm>
          <a:off x="228600" y="1447800"/>
          <a:ext cx="8458200" cy="4953000"/>
        </p:xfrm>
        <a:graphic>
          <a:graphicData uri="http://schemas.openxmlformats.org/drawingml/2006/table">
            <a:tbl>
              <a:tblPr firstRow="1" bandRow="1">
                <a:tableStyleId>{5C22544A-7EE6-4342-B048-85BDC9FD1C3A}</a:tableStyleId>
              </a:tblPr>
              <a:tblGrid>
                <a:gridCol w="1409700"/>
                <a:gridCol w="1409700"/>
                <a:gridCol w="1409700"/>
                <a:gridCol w="1409700"/>
                <a:gridCol w="1409700"/>
                <a:gridCol w="1409700"/>
              </a:tblGrid>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Properties</a:t>
                      </a:r>
                      <a:endParaRPr lang="en-US" dirty="0"/>
                    </a:p>
                  </a:txBody>
                  <a:tcPr/>
                </a:tc>
                <a:tc>
                  <a:txBody>
                    <a:bodyPr/>
                    <a:lstStyle/>
                    <a:p>
                      <a:r>
                        <a:rPr lang="en-US" dirty="0" smtClean="0"/>
                        <a:t>Boron</a:t>
                      </a:r>
                      <a:endParaRPr lang="en-US" dirty="0"/>
                    </a:p>
                  </a:txBody>
                  <a:tcPr/>
                </a:tc>
                <a:tc>
                  <a:txBody>
                    <a:bodyPr/>
                    <a:lstStyle/>
                    <a:p>
                      <a:r>
                        <a:rPr lang="en-US" dirty="0" smtClean="0"/>
                        <a:t>Aluminum</a:t>
                      </a:r>
                      <a:endParaRPr lang="en-US" dirty="0"/>
                    </a:p>
                  </a:txBody>
                  <a:tcPr/>
                </a:tc>
                <a:tc>
                  <a:txBody>
                    <a:bodyPr/>
                    <a:lstStyle/>
                    <a:p>
                      <a:r>
                        <a:rPr lang="en-US" dirty="0" smtClean="0"/>
                        <a:t>Gallium</a:t>
                      </a:r>
                      <a:endParaRPr lang="en-US" dirty="0"/>
                    </a:p>
                  </a:txBody>
                  <a:tcPr/>
                </a:tc>
                <a:tc>
                  <a:txBody>
                    <a:bodyPr/>
                    <a:lstStyle/>
                    <a:p>
                      <a:r>
                        <a:rPr lang="en-US" dirty="0" smtClean="0"/>
                        <a:t>Indium</a:t>
                      </a:r>
                      <a:endParaRPr lang="en-US" dirty="0"/>
                    </a:p>
                  </a:txBody>
                  <a:tcPr/>
                </a:tc>
                <a:tc>
                  <a:txBody>
                    <a:bodyPr/>
                    <a:lstStyle/>
                    <a:p>
                      <a:r>
                        <a:rPr lang="en-US" dirty="0" smtClean="0"/>
                        <a:t>Thallium</a:t>
                      </a:r>
                      <a:endParaRPr lang="en-US" dirty="0"/>
                    </a:p>
                  </a:txBody>
                  <a:tcPr/>
                </a:tc>
              </a:tr>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kumimoji="0" lang="en-US" b="0" i="0" kern="1200" dirty="0" smtClean="0">
                          <a:solidFill>
                            <a:schemeClr val="dk1"/>
                          </a:solidFill>
                          <a:latin typeface="+mn-lt"/>
                          <a:ea typeface="+mn-ea"/>
                          <a:cs typeface="+mn-cs"/>
                        </a:rPr>
                        <a:t>Melting point, °C</a:t>
                      </a:r>
                      <a:endParaRPr lang="en-US" dirty="0"/>
                    </a:p>
                  </a:txBody>
                  <a:tcPr/>
                </a:tc>
                <a:tc>
                  <a:txBody>
                    <a:bodyPr/>
                    <a:lstStyle/>
                    <a:p>
                      <a:r>
                        <a:rPr kumimoji="0" lang="en-US" b="0" i="0" kern="1200" dirty="0" smtClean="0">
                          <a:solidFill>
                            <a:schemeClr val="dk1"/>
                          </a:solidFill>
                          <a:latin typeface="+mn-lt"/>
                          <a:ea typeface="+mn-ea"/>
                          <a:cs typeface="+mn-cs"/>
                        </a:rPr>
                        <a:t>2076</a:t>
                      </a:r>
                      <a:endParaRPr lang="en-US" dirty="0"/>
                    </a:p>
                  </a:txBody>
                  <a:tcPr/>
                </a:tc>
                <a:tc>
                  <a:txBody>
                    <a:bodyPr/>
                    <a:lstStyle/>
                    <a:p>
                      <a:r>
                        <a:rPr lang="en-US" dirty="0" smtClean="0"/>
                        <a:t>660</a:t>
                      </a:r>
                      <a:endParaRPr lang="en-US" dirty="0"/>
                    </a:p>
                  </a:txBody>
                  <a:tcPr/>
                </a:tc>
                <a:tc>
                  <a:txBody>
                    <a:bodyPr/>
                    <a:lstStyle/>
                    <a:p>
                      <a:r>
                        <a:rPr lang="en-US" dirty="0" smtClean="0"/>
                        <a:t>30</a:t>
                      </a:r>
                      <a:endParaRPr lang="en-US" dirty="0"/>
                    </a:p>
                  </a:txBody>
                  <a:tcPr/>
                </a:tc>
                <a:tc>
                  <a:txBody>
                    <a:bodyPr/>
                    <a:lstStyle/>
                    <a:p>
                      <a:r>
                        <a:rPr lang="en-US" dirty="0" smtClean="0"/>
                        <a:t>157</a:t>
                      </a:r>
                      <a:endParaRPr lang="en-US" dirty="0"/>
                    </a:p>
                  </a:txBody>
                  <a:tcPr/>
                </a:tc>
                <a:tc>
                  <a:txBody>
                    <a:bodyPr/>
                    <a:lstStyle/>
                    <a:p>
                      <a:r>
                        <a:rPr lang="en-US" dirty="0" smtClean="0"/>
                        <a:t>304</a:t>
                      </a:r>
                      <a:endParaRPr lang="en-US" dirty="0"/>
                    </a:p>
                  </a:txBody>
                  <a:tcPr/>
                </a:tc>
              </a:tr>
              <a:tr h="370840">
                <a:tc>
                  <a:txBody>
                    <a:bodyPr/>
                    <a:lstStyle/>
                    <a:p>
                      <a:r>
                        <a:rPr kumimoji="0" lang="en-US" b="0" i="0" kern="1200" dirty="0" smtClean="0">
                          <a:solidFill>
                            <a:schemeClr val="dk1"/>
                          </a:solidFill>
                          <a:latin typeface="+mn-lt"/>
                          <a:ea typeface="+mn-ea"/>
                          <a:cs typeface="+mn-cs"/>
                        </a:rPr>
                        <a:t>Boiling point, °C</a:t>
                      </a:r>
                      <a:endParaRPr lang="en-US" dirty="0"/>
                    </a:p>
                  </a:txBody>
                  <a:tcPr/>
                </a:tc>
                <a:tc>
                  <a:txBody>
                    <a:bodyPr/>
                    <a:lstStyle/>
                    <a:p>
                      <a:r>
                        <a:rPr kumimoji="0" lang="en-US" b="0" i="0" kern="1200" dirty="0" smtClean="0">
                          <a:solidFill>
                            <a:schemeClr val="dk1"/>
                          </a:solidFill>
                          <a:latin typeface="+mn-lt"/>
                          <a:ea typeface="+mn-ea"/>
                          <a:cs typeface="+mn-cs"/>
                        </a:rPr>
                        <a:t>3927</a:t>
                      </a:r>
                      <a:endParaRPr lang="en-US" dirty="0"/>
                    </a:p>
                  </a:txBody>
                  <a:tcPr/>
                </a:tc>
                <a:tc>
                  <a:txBody>
                    <a:bodyPr/>
                    <a:lstStyle/>
                    <a:p>
                      <a:r>
                        <a:rPr kumimoji="0" lang="en-US" b="0" i="0" kern="1200" dirty="0" smtClean="0">
                          <a:solidFill>
                            <a:schemeClr val="dk1"/>
                          </a:solidFill>
                          <a:latin typeface="+mn-lt"/>
                          <a:ea typeface="+mn-ea"/>
                          <a:cs typeface="+mn-cs"/>
                        </a:rPr>
                        <a:t>2519</a:t>
                      </a:r>
                      <a:endParaRPr lang="en-US" dirty="0"/>
                    </a:p>
                  </a:txBody>
                  <a:tcPr/>
                </a:tc>
                <a:tc>
                  <a:txBody>
                    <a:bodyPr/>
                    <a:lstStyle/>
                    <a:p>
                      <a:r>
                        <a:rPr kumimoji="0" lang="en-US" b="0" i="0" kern="1200" dirty="0" smtClean="0">
                          <a:solidFill>
                            <a:schemeClr val="dk1"/>
                          </a:solidFill>
                          <a:latin typeface="+mn-lt"/>
                          <a:ea typeface="+mn-ea"/>
                          <a:cs typeface="+mn-cs"/>
                        </a:rPr>
                        <a:t>2204</a:t>
                      </a:r>
                      <a:endParaRPr lang="en-US" dirty="0"/>
                    </a:p>
                  </a:txBody>
                  <a:tcPr/>
                </a:tc>
                <a:tc>
                  <a:txBody>
                    <a:bodyPr/>
                    <a:lstStyle/>
                    <a:p>
                      <a:r>
                        <a:rPr lang="en-US" dirty="0" smtClean="0"/>
                        <a:t>2072</a:t>
                      </a:r>
                      <a:endParaRPr lang="en-US" dirty="0"/>
                    </a:p>
                  </a:txBody>
                  <a:tcPr/>
                </a:tc>
                <a:tc>
                  <a:txBody>
                    <a:bodyPr/>
                    <a:lstStyle/>
                    <a:p>
                      <a:r>
                        <a:rPr lang="en-US" dirty="0" smtClean="0"/>
                        <a:t>1473</a:t>
                      </a:r>
                      <a:endParaRPr lang="en-US" dirty="0"/>
                    </a:p>
                  </a:txBody>
                  <a:tcPr/>
                </a:tc>
              </a:tr>
              <a:tr h="370840">
                <a:tc>
                  <a:txBody>
                    <a:bodyPr/>
                    <a:lstStyle/>
                    <a:p>
                      <a:r>
                        <a:rPr kumimoji="0" lang="en-US" b="0" i="0" kern="1200" dirty="0" smtClean="0">
                          <a:solidFill>
                            <a:schemeClr val="dk1"/>
                          </a:solidFill>
                          <a:latin typeface="+mn-lt"/>
                          <a:ea typeface="+mn-ea"/>
                          <a:cs typeface="+mn-cs"/>
                        </a:rPr>
                        <a:t>Density, g/cm</a:t>
                      </a:r>
                      <a:r>
                        <a:rPr kumimoji="0" lang="en-US" b="0" i="0" kern="1200" baseline="30000" dirty="0" smtClean="0">
                          <a:solidFill>
                            <a:schemeClr val="dk1"/>
                          </a:solidFill>
                          <a:latin typeface="+mn-lt"/>
                          <a:ea typeface="+mn-ea"/>
                          <a:cs typeface="+mn-cs"/>
                        </a:rPr>
                        <a:t>3</a:t>
                      </a:r>
                      <a:endParaRPr lang="en-US" dirty="0"/>
                    </a:p>
                  </a:txBody>
                  <a:tcPr/>
                </a:tc>
                <a:tc>
                  <a:txBody>
                    <a:bodyPr/>
                    <a:lstStyle/>
                    <a:p>
                      <a:r>
                        <a:rPr kumimoji="0" lang="en-US" b="0" i="0" kern="1200" dirty="0" smtClean="0">
                          <a:solidFill>
                            <a:schemeClr val="dk1"/>
                          </a:solidFill>
                          <a:latin typeface="+mn-lt"/>
                          <a:ea typeface="+mn-ea"/>
                          <a:cs typeface="+mn-cs"/>
                        </a:rPr>
                        <a:t>2.46</a:t>
                      </a:r>
                      <a:endParaRPr lang="en-US" dirty="0"/>
                    </a:p>
                  </a:txBody>
                  <a:tcPr/>
                </a:tc>
                <a:tc>
                  <a:txBody>
                    <a:bodyPr/>
                    <a:lstStyle/>
                    <a:p>
                      <a:r>
                        <a:rPr lang="en-US" dirty="0" smtClean="0"/>
                        <a:t>2.7</a:t>
                      </a:r>
                      <a:endParaRPr lang="en-US" dirty="0"/>
                    </a:p>
                  </a:txBody>
                  <a:tcPr/>
                </a:tc>
                <a:tc>
                  <a:txBody>
                    <a:bodyPr/>
                    <a:lstStyle/>
                    <a:p>
                      <a:r>
                        <a:rPr kumimoji="0" lang="en-US" b="0" i="0" kern="1200" dirty="0" smtClean="0">
                          <a:solidFill>
                            <a:schemeClr val="dk1"/>
                          </a:solidFill>
                          <a:latin typeface="+mn-lt"/>
                          <a:ea typeface="+mn-ea"/>
                          <a:cs typeface="+mn-cs"/>
                        </a:rPr>
                        <a:t>5.9</a:t>
                      </a:r>
                      <a:endParaRPr lang="en-US" dirty="0"/>
                    </a:p>
                  </a:txBody>
                  <a:tcPr/>
                </a:tc>
                <a:tc>
                  <a:txBody>
                    <a:bodyPr/>
                    <a:lstStyle/>
                    <a:p>
                      <a:r>
                        <a:rPr lang="en-US" dirty="0" smtClean="0"/>
                        <a:t>7.3</a:t>
                      </a:r>
                      <a:endParaRPr lang="en-US" dirty="0"/>
                    </a:p>
                  </a:txBody>
                  <a:tcPr/>
                </a:tc>
                <a:tc>
                  <a:txBody>
                    <a:bodyPr/>
                    <a:lstStyle/>
                    <a:p>
                      <a:r>
                        <a:rPr lang="en-US" dirty="0" smtClean="0"/>
                        <a:t>11.85</a:t>
                      </a:r>
                      <a:endParaRPr lang="en-US" dirty="0"/>
                    </a:p>
                  </a:txBody>
                  <a:tcPr/>
                </a:tc>
              </a:tr>
              <a:tr h="370840">
                <a:tc>
                  <a:txBody>
                    <a:bodyPr/>
                    <a:lstStyle/>
                    <a:p>
                      <a:r>
                        <a:rPr kumimoji="0" lang="en-US" b="0" i="0" kern="1200" dirty="0" err="1" smtClean="0">
                          <a:solidFill>
                            <a:schemeClr val="dk1"/>
                          </a:solidFill>
                          <a:latin typeface="+mn-lt"/>
                          <a:ea typeface="+mn-ea"/>
                          <a:cs typeface="+mn-cs"/>
                        </a:rPr>
                        <a:t>Electronegativity</a:t>
                      </a:r>
                      <a:endParaRPr lang="en-US" dirty="0"/>
                    </a:p>
                  </a:txBody>
                  <a:tcPr/>
                </a:tc>
                <a:tc>
                  <a:txBody>
                    <a:bodyPr/>
                    <a:lstStyle/>
                    <a:p>
                      <a:r>
                        <a:rPr kumimoji="0" lang="en-US" b="0" i="0" kern="1200" dirty="0" smtClean="0">
                          <a:solidFill>
                            <a:schemeClr val="dk1"/>
                          </a:solidFill>
                          <a:latin typeface="+mn-lt"/>
                          <a:ea typeface="+mn-ea"/>
                          <a:cs typeface="+mn-cs"/>
                        </a:rPr>
                        <a:t>2.0</a:t>
                      </a:r>
                      <a:endParaRPr lang="en-US" dirty="0"/>
                    </a:p>
                  </a:txBody>
                  <a:tcPr/>
                </a:tc>
                <a:tc>
                  <a:txBody>
                    <a:bodyPr/>
                    <a:lstStyle/>
                    <a:p>
                      <a:r>
                        <a:rPr lang="en-US" dirty="0" smtClean="0"/>
                        <a:t>1.6</a:t>
                      </a:r>
                      <a:endParaRPr lang="en-US" dirty="0"/>
                    </a:p>
                  </a:txBody>
                  <a:tcPr/>
                </a:tc>
                <a:tc>
                  <a:txBody>
                    <a:bodyPr/>
                    <a:lstStyle/>
                    <a:p>
                      <a:r>
                        <a:rPr lang="en-US" dirty="0" smtClean="0"/>
                        <a:t>1.8</a:t>
                      </a:r>
                      <a:endParaRPr lang="en-US" dirty="0"/>
                    </a:p>
                  </a:txBody>
                  <a:tcPr/>
                </a:tc>
                <a:tc>
                  <a:txBody>
                    <a:bodyPr/>
                    <a:lstStyle/>
                    <a:p>
                      <a:r>
                        <a:rPr lang="en-US" dirty="0" smtClean="0"/>
                        <a:t>1.7</a:t>
                      </a:r>
                      <a:endParaRPr lang="en-US" dirty="0"/>
                    </a:p>
                  </a:txBody>
                  <a:tcPr/>
                </a:tc>
                <a:tc>
                  <a:txBody>
                    <a:bodyPr/>
                    <a:lstStyle/>
                    <a:p>
                      <a:r>
                        <a:rPr lang="en-US" dirty="0" smtClean="0"/>
                        <a:t>1.6</a:t>
                      </a:r>
                      <a:endParaRPr lang="en-US" dirty="0"/>
                    </a:p>
                  </a:txBody>
                  <a:tcPr/>
                </a:tc>
              </a:tr>
              <a:tr h="370840">
                <a:tc>
                  <a:txBody>
                    <a:bodyPr/>
                    <a:lstStyle/>
                    <a:p>
                      <a:r>
                        <a:rPr kumimoji="0" lang="en-US" b="0" i="0" kern="1200" dirty="0" smtClean="0">
                          <a:solidFill>
                            <a:schemeClr val="dk1"/>
                          </a:solidFill>
                          <a:latin typeface="+mn-lt"/>
                          <a:ea typeface="+mn-ea"/>
                          <a:cs typeface="+mn-cs"/>
                        </a:rPr>
                        <a:t>Covalent radius, Å</a:t>
                      </a:r>
                      <a:endParaRPr lang="en-US" dirty="0"/>
                    </a:p>
                  </a:txBody>
                  <a:tcPr/>
                </a:tc>
                <a:tc>
                  <a:txBody>
                    <a:bodyPr/>
                    <a:lstStyle/>
                    <a:p>
                      <a:r>
                        <a:rPr kumimoji="0" lang="en-US" b="0" i="0" kern="1200" dirty="0" smtClean="0">
                          <a:solidFill>
                            <a:schemeClr val="dk1"/>
                          </a:solidFill>
                          <a:latin typeface="+mn-lt"/>
                          <a:ea typeface="+mn-ea"/>
                          <a:cs typeface="+mn-cs"/>
                        </a:rPr>
                        <a:t>0.91</a:t>
                      </a:r>
                      <a:endParaRPr lang="en-US" dirty="0"/>
                    </a:p>
                  </a:txBody>
                  <a:tcPr/>
                </a:tc>
                <a:tc>
                  <a:txBody>
                    <a:bodyPr/>
                    <a:lstStyle/>
                    <a:p>
                      <a:r>
                        <a:rPr kumimoji="0" lang="en-US" b="0" i="0" kern="1200" dirty="0" smtClean="0">
                          <a:solidFill>
                            <a:schemeClr val="dk1"/>
                          </a:solidFill>
                          <a:latin typeface="+mn-lt"/>
                          <a:ea typeface="+mn-ea"/>
                          <a:cs typeface="+mn-cs"/>
                        </a:rPr>
                        <a:t>1.43</a:t>
                      </a:r>
                      <a:endParaRPr lang="en-US" dirty="0"/>
                    </a:p>
                  </a:txBody>
                  <a:tcPr/>
                </a:tc>
                <a:tc>
                  <a:txBody>
                    <a:bodyPr/>
                    <a:lstStyle/>
                    <a:p>
                      <a:r>
                        <a:rPr lang="en-US" dirty="0" smtClean="0"/>
                        <a:t>1.39</a:t>
                      </a:r>
                      <a:endParaRPr lang="en-US" dirty="0"/>
                    </a:p>
                  </a:txBody>
                  <a:tcPr/>
                </a:tc>
                <a:tc>
                  <a:txBody>
                    <a:bodyPr/>
                    <a:lstStyle/>
                    <a:p>
                      <a:r>
                        <a:rPr lang="en-US" dirty="0" smtClean="0"/>
                        <a:t>1.66</a:t>
                      </a:r>
                      <a:endParaRPr lang="en-US" dirty="0"/>
                    </a:p>
                  </a:txBody>
                  <a:tcPr/>
                </a:tc>
                <a:tc>
                  <a:txBody>
                    <a:bodyPr/>
                    <a:lstStyle/>
                    <a:p>
                      <a:r>
                        <a:rPr lang="en-US" dirty="0" smtClean="0"/>
                        <a:t>1.71</a:t>
                      </a:r>
                      <a:endParaRPr lang="en-US" dirty="0"/>
                    </a:p>
                  </a:txBody>
                  <a:tcPr/>
                </a:tc>
              </a:tr>
              <a:tr h="370840">
                <a:tc>
                  <a:txBody>
                    <a:bodyPr/>
                    <a:lstStyle/>
                    <a:p>
                      <a:r>
                        <a:rPr kumimoji="0" lang="en-US" b="0" i="0" kern="1200" dirty="0" smtClean="0">
                          <a:solidFill>
                            <a:schemeClr val="dk1"/>
                          </a:solidFill>
                          <a:latin typeface="+mn-lt"/>
                          <a:ea typeface="+mn-ea"/>
                          <a:cs typeface="+mn-cs"/>
                        </a:rPr>
                        <a:t>Ionic radius, Å</a:t>
                      </a:r>
                      <a:endParaRPr lang="en-US" dirty="0"/>
                    </a:p>
                  </a:txBody>
                  <a:tcPr/>
                </a:tc>
                <a:tc>
                  <a:txBody>
                    <a:bodyPr/>
                    <a:lstStyle/>
                    <a:p>
                      <a:r>
                        <a:rPr lang="en-US" dirty="0" smtClean="0"/>
                        <a:t>0.20</a:t>
                      </a:r>
                      <a:endParaRPr lang="en-US" dirty="0"/>
                    </a:p>
                  </a:txBody>
                  <a:tcPr/>
                </a:tc>
                <a:tc>
                  <a:txBody>
                    <a:bodyPr/>
                    <a:lstStyle/>
                    <a:p>
                      <a:r>
                        <a:rPr lang="en-US" dirty="0" smtClean="0"/>
                        <a:t>0.57</a:t>
                      </a:r>
                      <a:endParaRPr lang="en-US" dirty="0"/>
                    </a:p>
                  </a:txBody>
                  <a:tcPr/>
                </a:tc>
                <a:tc>
                  <a:txBody>
                    <a:bodyPr/>
                    <a:lstStyle/>
                    <a:p>
                      <a:r>
                        <a:rPr lang="en-US" dirty="0" smtClean="0"/>
                        <a:t>0.62</a:t>
                      </a:r>
                      <a:endParaRPr lang="en-US" dirty="0"/>
                    </a:p>
                  </a:txBody>
                  <a:tcPr/>
                </a:tc>
                <a:tc>
                  <a:txBody>
                    <a:bodyPr/>
                    <a:lstStyle/>
                    <a:p>
                      <a:r>
                        <a:rPr lang="en-US" dirty="0" smtClean="0"/>
                        <a:t>0.92</a:t>
                      </a:r>
                      <a:endParaRPr lang="en-US" dirty="0"/>
                    </a:p>
                  </a:txBody>
                  <a:tcPr/>
                </a:tc>
                <a:tc>
                  <a:txBody>
                    <a:bodyPr/>
                    <a:lstStyle/>
                    <a:p>
                      <a:r>
                        <a:rPr lang="en-US" dirty="0" smtClean="0"/>
                        <a:t>1.05</a:t>
                      </a:r>
                      <a:endParaRPr lang="en-US" dirty="0"/>
                    </a:p>
                  </a:txBody>
                  <a:tcPr/>
                </a:tc>
              </a:tr>
            </a:tbl>
          </a:graphicData>
        </a:graphic>
      </p:graphicFrame>
      <p:sp>
        <p:nvSpPr>
          <p:cNvPr id="4" name="Slide Number Placeholder 3"/>
          <p:cNvSpPr>
            <a:spLocks noGrp="1"/>
          </p:cNvSpPr>
          <p:nvPr>
            <p:ph type="sldNum" sz="quarter" idx="12"/>
          </p:nvPr>
        </p:nvSpPr>
        <p:spPr/>
        <p:txBody>
          <a:bodyPr/>
          <a:lstStyle/>
          <a:p>
            <a:fld id="{C8A017B1-AA8B-4117-9407-C3AD51B84228}" type="slidenum">
              <a:rPr lang="en-US" smtClean="0"/>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r>
              <a:rPr lang="en-US" sz="3600" dirty="0" smtClean="0"/>
              <a:t>Chemistry of Boron and its compounds</a:t>
            </a:r>
            <a:endParaRPr lang="en-US" sz="3600" dirty="0"/>
          </a:p>
        </p:txBody>
      </p:sp>
      <p:sp>
        <p:nvSpPr>
          <p:cNvPr id="3" name="Content Placeholder 2"/>
          <p:cNvSpPr>
            <a:spLocks noGrp="1"/>
          </p:cNvSpPr>
          <p:nvPr>
            <p:ph idx="1"/>
          </p:nvPr>
        </p:nvSpPr>
        <p:spPr>
          <a:xfrm>
            <a:off x="304800" y="1600200"/>
            <a:ext cx="8382000" cy="4724400"/>
          </a:xfrm>
        </p:spPr>
        <p:txBody>
          <a:bodyPr/>
          <a:lstStyle/>
          <a:p>
            <a:r>
              <a:rPr lang="en-US" dirty="0" smtClean="0"/>
              <a:t>Boron is the first element in group III</a:t>
            </a:r>
          </a:p>
          <a:p>
            <a:endParaRPr lang="en-US" dirty="0" smtClean="0"/>
          </a:p>
          <a:p>
            <a:r>
              <a:rPr lang="en-US" dirty="0" smtClean="0"/>
              <a:t>In many of its properties it differs from the next element in the group, aluminum, which is a metal</a:t>
            </a:r>
          </a:p>
          <a:p>
            <a:endParaRPr lang="en-US" dirty="0" smtClean="0"/>
          </a:p>
          <a:p>
            <a:r>
              <a:rPr lang="en-US" dirty="0" smtClean="0"/>
              <a:t>It is a very poor conductor of electricity therefore it is best regarded as a semimetal, like silicon than metallic</a:t>
            </a:r>
          </a:p>
          <a:p>
            <a:endParaRPr lang="en-US" dirty="0" smtClean="0"/>
          </a:p>
          <a:p>
            <a:r>
              <a:rPr lang="en-US" dirty="0" smtClean="0"/>
              <a:t>Boron shows trivalency in its compounds</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r>
              <a:rPr lang="en-US" sz="4000" dirty="0" smtClean="0"/>
              <a:t>Chemistry of Boron and its compounds</a:t>
            </a:r>
            <a:endParaRPr lang="en-US" sz="4000" dirty="0"/>
          </a:p>
        </p:txBody>
      </p:sp>
      <p:sp>
        <p:nvSpPr>
          <p:cNvPr id="3" name="Content Placeholder 2"/>
          <p:cNvSpPr>
            <a:spLocks noGrp="1"/>
          </p:cNvSpPr>
          <p:nvPr>
            <p:ph idx="1"/>
          </p:nvPr>
        </p:nvSpPr>
        <p:spPr>
          <a:xfrm>
            <a:off x="304800" y="1676400"/>
            <a:ext cx="8382000" cy="4648200"/>
          </a:xfrm>
        </p:spPr>
        <p:txBody>
          <a:bodyPr>
            <a:normAutofit lnSpcReduction="10000"/>
          </a:bodyPr>
          <a:lstStyle/>
          <a:p>
            <a:r>
              <a:rPr lang="en-US" dirty="0" smtClean="0"/>
              <a:t> It is difficult to get B</a:t>
            </a:r>
            <a:r>
              <a:rPr lang="en-US" baseline="30000" dirty="0" smtClean="0"/>
              <a:t>3+</a:t>
            </a:r>
            <a:r>
              <a:rPr lang="en-US" dirty="0" smtClean="0"/>
              <a:t> , therefore, boron forms </a:t>
            </a:r>
            <a:r>
              <a:rPr lang="en-US" dirty="0" err="1" smtClean="0"/>
              <a:t>tricovalent</a:t>
            </a:r>
            <a:r>
              <a:rPr lang="en-US" dirty="0" smtClean="0"/>
              <a:t> compounds</a:t>
            </a:r>
          </a:p>
          <a:p>
            <a:endParaRPr lang="en-US" dirty="0" smtClean="0"/>
          </a:p>
          <a:p>
            <a:r>
              <a:rPr lang="en-US" dirty="0" smtClean="0"/>
              <a:t>Boron shows common oxidation state of +3 in majority of its compounds</a:t>
            </a:r>
          </a:p>
          <a:p>
            <a:r>
              <a:rPr lang="en-US" dirty="0" smtClean="0"/>
              <a:t>However boron shows also an oxidation state of –3 in the metal borides, </a:t>
            </a:r>
            <a:r>
              <a:rPr lang="en-US" i="1" dirty="0" smtClean="0"/>
              <a:t>e.g.</a:t>
            </a:r>
            <a:r>
              <a:rPr lang="en-US" dirty="0" smtClean="0"/>
              <a:t>, in Mg</a:t>
            </a:r>
            <a:r>
              <a:rPr lang="en-US" baseline="-25000" dirty="0" smtClean="0"/>
              <a:t>3</a:t>
            </a:r>
            <a:r>
              <a:rPr lang="en-US" dirty="0" smtClean="0"/>
              <a:t>B</a:t>
            </a:r>
            <a:r>
              <a:rPr lang="en-US" baseline="-25000" dirty="0" smtClean="0"/>
              <a:t>2</a:t>
            </a:r>
            <a:r>
              <a:rPr lang="en-US" dirty="0" smtClean="0"/>
              <a:t> </a:t>
            </a:r>
          </a:p>
          <a:p>
            <a:endParaRPr lang="en-US" dirty="0" smtClean="0"/>
          </a:p>
          <a:p>
            <a:r>
              <a:rPr lang="en-US" dirty="0" smtClean="0"/>
              <a:t>Boron forms oxide B</a:t>
            </a:r>
            <a:r>
              <a:rPr lang="en-US" baseline="-25000" dirty="0" smtClean="0"/>
              <a:t>2</a:t>
            </a:r>
            <a:r>
              <a:rPr lang="en-US" dirty="0" smtClean="0"/>
              <a:t>O</a:t>
            </a:r>
            <a:r>
              <a:rPr lang="en-US" baseline="-25000" dirty="0" smtClean="0"/>
              <a:t>3</a:t>
            </a:r>
            <a:r>
              <a:rPr lang="en-US" dirty="0" smtClean="0"/>
              <a:t> when heated in oxygen atmosphere at high temperature:</a:t>
            </a:r>
          </a:p>
          <a:p>
            <a:r>
              <a:rPr lang="en-US" dirty="0" smtClean="0"/>
              <a:t>4B + 3O</a:t>
            </a:r>
            <a:r>
              <a:rPr lang="en-US" baseline="-25000" dirty="0" smtClean="0"/>
              <a:t>2</a:t>
            </a:r>
            <a:r>
              <a:rPr lang="en-US" dirty="0" smtClean="0"/>
              <a:t>   ==&gt; 2B</a:t>
            </a:r>
            <a:r>
              <a:rPr lang="en-US" baseline="-25000" dirty="0" smtClean="0"/>
              <a:t>2</a:t>
            </a:r>
            <a:r>
              <a:rPr lang="en-US" dirty="0" smtClean="0"/>
              <a:t>O</a:t>
            </a:r>
            <a:r>
              <a:rPr lang="en-US" baseline="-25000" dirty="0" smtClean="0"/>
              <a:t>3</a:t>
            </a:r>
            <a:r>
              <a:rPr lang="en-US" dirty="0" smtClean="0"/>
              <a:t> </a:t>
            </a:r>
            <a:r>
              <a:rPr lang="en-US" i="1" dirty="0" smtClean="0"/>
              <a:t>(Boron oxide or Boric anhydride)</a:t>
            </a:r>
            <a:r>
              <a:rPr lang="en-US" dirty="0" smtClean="0"/>
              <a:t>.</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1143000"/>
          </a:xfrm>
        </p:spPr>
        <p:txBody>
          <a:bodyPr>
            <a:normAutofit/>
          </a:bodyPr>
          <a:lstStyle/>
          <a:p>
            <a:r>
              <a:rPr lang="en-US" sz="4000" dirty="0" smtClean="0"/>
              <a:t>Chemistry of Boron and its Compounds</a:t>
            </a:r>
            <a:endParaRPr lang="en-US" sz="4000" dirty="0"/>
          </a:p>
        </p:txBody>
      </p:sp>
      <p:sp>
        <p:nvSpPr>
          <p:cNvPr id="3" name="Content Placeholder 2"/>
          <p:cNvSpPr>
            <a:spLocks noGrp="1"/>
          </p:cNvSpPr>
          <p:nvPr>
            <p:ph idx="1"/>
          </p:nvPr>
        </p:nvSpPr>
        <p:spPr>
          <a:xfrm>
            <a:off x="228600" y="1676400"/>
            <a:ext cx="8458200" cy="4648200"/>
          </a:xfrm>
        </p:spPr>
        <p:txBody>
          <a:bodyPr/>
          <a:lstStyle/>
          <a:p>
            <a:r>
              <a:rPr lang="en-US" dirty="0" smtClean="0"/>
              <a:t> Boron can form </a:t>
            </a:r>
            <a:r>
              <a:rPr lang="en-US" dirty="0" err="1" smtClean="0"/>
              <a:t>trichloride</a:t>
            </a:r>
            <a:r>
              <a:rPr lang="en-US" dirty="0" smtClean="0"/>
              <a:t> either by passing chlorine over the heated boron or by passing chlorine over the heated mixture of its oxide and charcoal</a:t>
            </a:r>
          </a:p>
          <a:p>
            <a:r>
              <a:rPr lang="en-US" dirty="0" smtClean="0"/>
              <a:t>2B + 3Cl</a:t>
            </a:r>
            <a:r>
              <a:rPr lang="en-US" baseline="-25000" dirty="0" smtClean="0"/>
              <a:t>2</a:t>
            </a:r>
            <a:r>
              <a:rPr lang="en-US" dirty="0" smtClean="0"/>
              <a:t>  ==&gt;  2BCl</a:t>
            </a:r>
            <a:r>
              <a:rPr lang="en-US" baseline="-25000" dirty="0" smtClean="0"/>
              <a:t>3</a:t>
            </a:r>
            <a:r>
              <a:rPr lang="en-US" dirty="0" smtClean="0"/>
              <a:t>;</a:t>
            </a:r>
          </a:p>
          <a:p>
            <a:r>
              <a:rPr lang="en-US" dirty="0" smtClean="0"/>
              <a:t>B</a:t>
            </a:r>
            <a:r>
              <a:rPr lang="en-US" baseline="-25000" dirty="0" smtClean="0"/>
              <a:t>2</a:t>
            </a:r>
            <a:r>
              <a:rPr lang="en-US" dirty="0" smtClean="0"/>
              <a:t>O</a:t>
            </a:r>
            <a:r>
              <a:rPr lang="en-US" baseline="-25000" dirty="0" smtClean="0"/>
              <a:t>3</a:t>
            </a:r>
            <a:r>
              <a:rPr lang="en-US" dirty="0" smtClean="0"/>
              <a:t> + 3C + 3Cl</a:t>
            </a:r>
            <a:r>
              <a:rPr lang="en-US" baseline="-25000" dirty="0" smtClean="0"/>
              <a:t>2</a:t>
            </a:r>
            <a:r>
              <a:rPr lang="en-US" dirty="0" smtClean="0"/>
              <a:t> ==&gt;   2BCl</a:t>
            </a:r>
            <a:r>
              <a:rPr lang="en-US" baseline="-25000" dirty="0" smtClean="0"/>
              <a:t>3</a:t>
            </a:r>
            <a:r>
              <a:rPr lang="en-US" dirty="0" smtClean="0"/>
              <a:t> + 3CO.</a:t>
            </a:r>
          </a:p>
          <a:p>
            <a:r>
              <a:rPr lang="en-US" dirty="0" smtClean="0"/>
              <a:t>            BCl</a:t>
            </a:r>
            <a:r>
              <a:rPr lang="en-US" baseline="-25000" dirty="0" smtClean="0"/>
              <a:t>3</a:t>
            </a:r>
            <a:r>
              <a:rPr lang="en-US" dirty="0" smtClean="0"/>
              <a:t> is hydrolyzed by water:</a:t>
            </a:r>
          </a:p>
          <a:p>
            <a:r>
              <a:rPr lang="en-US" dirty="0" smtClean="0"/>
              <a:t>BCl</a:t>
            </a:r>
            <a:r>
              <a:rPr lang="en-US" baseline="-25000" dirty="0" smtClean="0"/>
              <a:t>3</a:t>
            </a:r>
            <a:r>
              <a:rPr lang="en-US" dirty="0" smtClean="0"/>
              <a:t> + 3H</a:t>
            </a:r>
            <a:r>
              <a:rPr lang="en-US" baseline="-25000" dirty="0" smtClean="0"/>
              <a:t>2</a:t>
            </a:r>
            <a:r>
              <a:rPr lang="en-US" dirty="0" smtClean="0"/>
              <a:t>O → H</a:t>
            </a:r>
            <a:r>
              <a:rPr lang="en-US" baseline="-25000" dirty="0" smtClean="0"/>
              <a:t>3</a:t>
            </a:r>
            <a:r>
              <a:rPr lang="en-US" dirty="0" smtClean="0"/>
              <a:t>BO</a:t>
            </a:r>
            <a:r>
              <a:rPr lang="en-US" baseline="-25000" dirty="0" smtClean="0"/>
              <a:t>3</a:t>
            </a:r>
            <a:r>
              <a:rPr lang="en-US" dirty="0" smtClean="0"/>
              <a:t> + 3HCl.</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0"/>
            <a:ext cx="8229600" cy="16002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US" sz="5400" b="1" dirty="0" smtClean="0"/>
              <a:t>Properties of Hydrogen</a:t>
            </a:r>
            <a:br>
              <a:rPr lang="en-US" sz="5400" b="1" dirty="0" smtClean="0"/>
            </a:br>
            <a:endParaRPr lang="en-ZA" dirty="0" smtClean="0"/>
          </a:p>
        </p:txBody>
      </p:sp>
      <p:sp>
        <p:nvSpPr>
          <p:cNvPr id="9219" name="Content Placeholder 2"/>
          <p:cNvSpPr>
            <a:spLocks noGrp="1"/>
          </p:cNvSpPr>
          <p:nvPr>
            <p:ph idx="1"/>
          </p:nvPr>
        </p:nvSpPr>
        <p:spPr>
          <a:xfrm>
            <a:off x="0" y="1143000"/>
            <a:ext cx="9144000" cy="5334000"/>
          </a:xfrm>
        </p:spPr>
        <p:txBody>
          <a:bodyPr>
            <a:normAutofit fontScale="92500" lnSpcReduction="20000"/>
          </a:bodyPr>
          <a:lstStyle/>
          <a:p>
            <a:pPr>
              <a:buNone/>
            </a:pPr>
            <a:endParaRPr lang="en-US" sz="4000" dirty="0" smtClean="0"/>
          </a:p>
          <a:p>
            <a:pPr algn="just"/>
            <a:r>
              <a:rPr lang="en-ZA" dirty="0" smtClean="0"/>
              <a:t>) Its Ionization energy is far higher than those of the other Group 1 elements</a:t>
            </a:r>
          </a:p>
          <a:p>
            <a:pPr algn="just"/>
            <a:r>
              <a:rPr lang="en-ZA" dirty="0" smtClean="0"/>
              <a:t>Is not a metal</a:t>
            </a:r>
          </a:p>
          <a:p>
            <a:pPr algn="just"/>
            <a:r>
              <a:rPr lang="en-ZA" dirty="0" smtClean="0"/>
              <a:t>Electron Affinity of hydrogen is far lower than that of any of the elements  of Group 7</a:t>
            </a:r>
          </a:p>
          <a:p>
            <a:pPr algn="just"/>
            <a:r>
              <a:rPr lang="en-ZA" dirty="0" smtClean="0"/>
              <a:t>The intermolecular forces between H</a:t>
            </a:r>
            <a:r>
              <a:rPr lang="en-ZA" baseline="-25000" dirty="0" smtClean="0"/>
              <a:t>2</a:t>
            </a:r>
            <a:r>
              <a:rPr lang="en-ZA" dirty="0" smtClean="0"/>
              <a:t> molecules are week, at 1atm the gas condenses to a liquid only when cooled to 20k</a:t>
            </a:r>
          </a:p>
          <a:p>
            <a:pPr algn="just"/>
            <a:r>
              <a:rPr lang="en-ZA" dirty="0" smtClean="0"/>
              <a:t>H2 molecule has a high bond enthalpy (436KJmol</a:t>
            </a:r>
            <a:r>
              <a:rPr lang="en-ZA" baseline="30000" dirty="0" smtClean="0"/>
              <a:t>-1</a:t>
            </a:r>
            <a:r>
              <a:rPr lang="en-ZA" dirty="0" smtClean="0"/>
              <a:t>)</a:t>
            </a:r>
          </a:p>
          <a:p>
            <a:pPr algn="just"/>
            <a:r>
              <a:rPr lang="en-ZA" dirty="0" smtClean="0"/>
              <a:t>It has a short bond length (7pm)</a:t>
            </a:r>
          </a:p>
          <a:p>
            <a:pPr algn="just"/>
            <a:r>
              <a:rPr lang="en-ZA" dirty="0" smtClean="0"/>
              <a:t>It has a high bond strength so that the H</a:t>
            </a:r>
            <a:r>
              <a:rPr lang="en-ZA" baseline="-25000" dirty="0" smtClean="0"/>
              <a:t>2</a:t>
            </a:r>
            <a:r>
              <a:rPr lang="en-ZA" dirty="0" smtClean="0"/>
              <a:t> is an inert molecule, as such reactions of H</a:t>
            </a:r>
            <a:r>
              <a:rPr lang="en-ZA" baseline="-25000" dirty="0" smtClean="0"/>
              <a:t>2</a:t>
            </a:r>
            <a:r>
              <a:rPr lang="en-ZA" dirty="0" smtClean="0"/>
              <a:t> does not occur readily</a:t>
            </a:r>
          </a:p>
          <a:p>
            <a:pPr algn="just"/>
            <a:r>
              <a:rPr lang="en-ZA" dirty="0" smtClean="0"/>
              <a:t>Hydrogen is an excellent fuel for large rockets on account of its high specific enthalpy (Standard enthalpy of combustion divided by the mass)</a:t>
            </a:r>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4</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en-US" sz="4000" dirty="0" smtClean="0"/>
              <a:t>Chemistry of Boron and its Compounds</a:t>
            </a:r>
            <a:endParaRPr lang="en-US" sz="4000" dirty="0"/>
          </a:p>
        </p:txBody>
      </p:sp>
      <p:sp>
        <p:nvSpPr>
          <p:cNvPr id="3" name="Content Placeholder 2"/>
          <p:cNvSpPr>
            <a:spLocks noGrp="1"/>
          </p:cNvSpPr>
          <p:nvPr>
            <p:ph idx="1"/>
          </p:nvPr>
        </p:nvSpPr>
        <p:spPr>
          <a:xfrm>
            <a:off x="304800" y="1371600"/>
            <a:ext cx="8382000" cy="4953000"/>
          </a:xfrm>
        </p:spPr>
        <p:txBody>
          <a:bodyPr>
            <a:normAutofit lnSpcReduction="10000"/>
          </a:bodyPr>
          <a:lstStyle/>
          <a:p>
            <a:r>
              <a:rPr lang="en-US" dirty="0" smtClean="0"/>
              <a:t> Boron forms nitride BN when heated in the atmosphere of nitrogen or ammonia and sulfide B</a:t>
            </a:r>
            <a:r>
              <a:rPr lang="en-US" baseline="-25000" dirty="0" smtClean="0"/>
              <a:t>2</a:t>
            </a:r>
            <a:r>
              <a:rPr lang="en-US" dirty="0" smtClean="0"/>
              <a:t>S</a:t>
            </a:r>
            <a:r>
              <a:rPr lang="en-US" baseline="-25000" dirty="0" smtClean="0"/>
              <a:t>3</a:t>
            </a:r>
            <a:r>
              <a:rPr lang="en-US" dirty="0" smtClean="0"/>
              <a:t> when heated with sulfur:</a:t>
            </a:r>
          </a:p>
          <a:p>
            <a:r>
              <a:rPr lang="en-US" dirty="0" smtClean="0"/>
              <a:t>2B + N</a:t>
            </a:r>
            <a:r>
              <a:rPr lang="en-US" baseline="-25000" dirty="0" smtClean="0"/>
              <a:t>2</a:t>
            </a:r>
            <a:r>
              <a:rPr lang="en-US" dirty="0" smtClean="0"/>
              <a:t>  ==&gt;  2BN;</a:t>
            </a:r>
          </a:p>
          <a:p>
            <a:r>
              <a:rPr lang="en-US" dirty="0" smtClean="0"/>
              <a:t>2B + 2NH</a:t>
            </a:r>
            <a:r>
              <a:rPr lang="en-US" baseline="-25000" dirty="0" smtClean="0"/>
              <a:t>3</a:t>
            </a:r>
            <a:r>
              <a:rPr lang="en-US" dirty="0" smtClean="0"/>
              <a:t>   ==&gt; 2BN + 3H</a:t>
            </a:r>
            <a:r>
              <a:rPr lang="en-US" baseline="-25000" dirty="0" smtClean="0"/>
              <a:t>2</a:t>
            </a:r>
            <a:r>
              <a:rPr lang="en-US" dirty="0" smtClean="0"/>
              <a:t>;</a:t>
            </a:r>
          </a:p>
          <a:p>
            <a:r>
              <a:rPr lang="en-US" dirty="0" smtClean="0"/>
              <a:t>2B + 3S  ==&gt;  B</a:t>
            </a:r>
            <a:r>
              <a:rPr lang="en-US" baseline="-25000" dirty="0" smtClean="0"/>
              <a:t>2</a:t>
            </a:r>
            <a:r>
              <a:rPr lang="en-US" dirty="0" smtClean="0"/>
              <a:t>S</a:t>
            </a:r>
            <a:r>
              <a:rPr lang="en-US" baseline="-25000" dirty="0" smtClean="0"/>
              <a:t>3</a:t>
            </a:r>
          </a:p>
          <a:p>
            <a:endParaRPr lang="en-US" baseline="-25000" dirty="0" smtClean="0"/>
          </a:p>
          <a:p>
            <a:r>
              <a:rPr lang="en-US" dirty="0" smtClean="0"/>
              <a:t>The nitride and sulfide of Boron undergo hydrolysis with steam to form Boric acid</a:t>
            </a:r>
          </a:p>
          <a:p>
            <a:r>
              <a:rPr lang="en-US" dirty="0" smtClean="0"/>
              <a:t>BN + 3H</a:t>
            </a:r>
            <a:r>
              <a:rPr lang="en-US" baseline="-25000" dirty="0" smtClean="0"/>
              <a:t>2</a:t>
            </a:r>
            <a:r>
              <a:rPr lang="en-US" dirty="0" smtClean="0"/>
              <a:t>O → H</a:t>
            </a:r>
            <a:r>
              <a:rPr lang="en-US" baseline="-25000" dirty="0" smtClean="0"/>
              <a:t>3</a:t>
            </a:r>
            <a:r>
              <a:rPr lang="en-US" dirty="0" smtClean="0"/>
              <a:t>BO</a:t>
            </a:r>
            <a:r>
              <a:rPr lang="en-US" baseline="-25000" dirty="0" smtClean="0"/>
              <a:t>3</a:t>
            </a:r>
            <a:r>
              <a:rPr lang="en-US" dirty="0" smtClean="0"/>
              <a:t> + NH</a:t>
            </a:r>
            <a:r>
              <a:rPr lang="en-US" baseline="-25000" dirty="0" smtClean="0"/>
              <a:t>3</a:t>
            </a:r>
            <a:r>
              <a:rPr lang="en-US" dirty="0" smtClean="0"/>
              <a:t>;</a:t>
            </a:r>
          </a:p>
          <a:p>
            <a:r>
              <a:rPr lang="en-US" dirty="0" smtClean="0"/>
              <a:t>    </a:t>
            </a:r>
            <a:r>
              <a:rPr lang="en-US" i="1" dirty="0" smtClean="0"/>
              <a:t>Boric acid</a:t>
            </a:r>
            <a:endParaRPr lang="en-US" dirty="0" smtClean="0"/>
          </a:p>
          <a:p>
            <a:r>
              <a:rPr lang="en-US" dirty="0" smtClean="0"/>
              <a:t>B</a:t>
            </a:r>
            <a:r>
              <a:rPr lang="en-US" baseline="-25000" dirty="0" smtClean="0"/>
              <a:t>2</a:t>
            </a:r>
            <a:r>
              <a:rPr lang="en-US" dirty="0" smtClean="0"/>
              <a:t>S</a:t>
            </a:r>
            <a:r>
              <a:rPr lang="en-US" baseline="-25000" dirty="0" smtClean="0"/>
              <a:t>3</a:t>
            </a:r>
            <a:r>
              <a:rPr lang="en-US" dirty="0" smtClean="0"/>
              <a:t> + 6H</a:t>
            </a:r>
            <a:r>
              <a:rPr lang="en-US" baseline="-25000" dirty="0" smtClean="0"/>
              <a:t>2</a:t>
            </a:r>
            <a:r>
              <a:rPr lang="en-US" dirty="0" smtClean="0"/>
              <a:t>O → 2H</a:t>
            </a:r>
            <a:r>
              <a:rPr lang="en-US" baseline="-25000" dirty="0" smtClean="0"/>
              <a:t>3</a:t>
            </a:r>
            <a:r>
              <a:rPr lang="en-US" dirty="0" smtClean="0"/>
              <a:t>BO</a:t>
            </a:r>
            <a:r>
              <a:rPr lang="en-US" baseline="-25000" dirty="0" smtClean="0"/>
              <a:t>3</a:t>
            </a:r>
            <a:r>
              <a:rPr lang="en-US" dirty="0" smtClean="0"/>
              <a:t> + 3H</a:t>
            </a:r>
            <a:r>
              <a:rPr lang="en-US" baseline="-25000" dirty="0" smtClean="0"/>
              <a:t>2</a:t>
            </a:r>
            <a:r>
              <a:rPr lang="en-US" dirty="0" smtClean="0"/>
              <a:t>S.</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Autofit/>
          </a:bodyPr>
          <a:lstStyle/>
          <a:p>
            <a:r>
              <a:rPr lang="en-US" sz="4000" dirty="0" smtClean="0"/>
              <a:t>Chemical Properties of Boron and its Compounds</a:t>
            </a:r>
            <a:endParaRPr lang="en-US" sz="4000" dirty="0"/>
          </a:p>
        </p:txBody>
      </p:sp>
      <p:sp>
        <p:nvSpPr>
          <p:cNvPr id="3" name="Content Placeholder 2"/>
          <p:cNvSpPr>
            <a:spLocks noGrp="1"/>
          </p:cNvSpPr>
          <p:nvPr>
            <p:ph idx="1"/>
          </p:nvPr>
        </p:nvSpPr>
        <p:spPr>
          <a:xfrm>
            <a:off x="304800" y="1600200"/>
            <a:ext cx="8382000" cy="4724400"/>
          </a:xfrm>
        </p:spPr>
        <p:txBody>
          <a:bodyPr>
            <a:normAutofit fontScale="92500"/>
          </a:bodyPr>
          <a:lstStyle/>
          <a:p>
            <a:r>
              <a:rPr lang="en-US" dirty="0" smtClean="0"/>
              <a:t> Boron reacts with steam when  heated  liberating hydrogen:</a:t>
            </a:r>
          </a:p>
          <a:p>
            <a:pPr>
              <a:buNone/>
            </a:pPr>
            <a:r>
              <a:rPr lang="en-US" dirty="0" smtClean="0"/>
              <a:t>	2B + 3H</a:t>
            </a:r>
            <a:r>
              <a:rPr lang="en-US" baseline="-25000" dirty="0" smtClean="0"/>
              <a:t>2</a:t>
            </a:r>
            <a:r>
              <a:rPr lang="en-US" dirty="0" smtClean="0"/>
              <a:t>O  →  B</a:t>
            </a:r>
            <a:r>
              <a:rPr lang="en-US" baseline="-25000" dirty="0" smtClean="0"/>
              <a:t>2</a:t>
            </a:r>
            <a:r>
              <a:rPr lang="en-US" dirty="0" smtClean="0"/>
              <a:t>O</a:t>
            </a:r>
            <a:r>
              <a:rPr lang="en-US" baseline="-25000" dirty="0" smtClean="0"/>
              <a:t>3</a:t>
            </a:r>
            <a:r>
              <a:rPr lang="en-US" dirty="0" smtClean="0"/>
              <a:t> </a:t>
            </a:r>
            <a:r>
              <a:rPr lang="en-US" smtClean="0"/>
              <a:t>+ 3H</a:t>
            </a:r>
            <a:r>
              <a:rPr lang="en-US" baseline="-25000" smtClean="0"/>
              <a:t>2</a:t>
            </a:r>
            <a:r>
              <a:rPr lang="en-US" dirty="0" smtClean="0"/>
              <a:t>.</a:t>
            </a:r>
          </a:p>
          <a:p>
            <a:r>
              <a:rPr lang="en-US" dirty="0" smtClean="0"/>
              <a:t>Its also react with  H</a:t>
            </a:r>
            <a:r>
              <a:rPr lang="en-US" baseline="-25000" dirty="0" smtClean="0"/>
              <a:t>2</a:t>
            </a:r>
            <a:r>
              <a:rPr lang="en-US" dirty="0" smtClean="0"/>
              <a:t>SO</a:t>
            </a:r>
            <a:r>
              <a:rPr lang="en-US" baseline="-25000" dirty="0" smtClean="0"/>
              <a:t>4</a:t>
            </a:r>
            <a:r>
              <a:rPr lang="en-US" dirty="0" smtClean="0"/>
              <a:t> and evolves sulfur dioxide, SO</a:t>
            </a:r>
            <a:r>
              <a:rPr lang="en-US" baseline="-25000" dirty="0" smtClean="0"/>
              <a:t>2</a:t>
            </a:r>
            <a:r>
              <a:rPr lang="en-US" dirty="0" smtClean="0"/>
              <a:t>:</a:t>
            </a:r>
          </a:p>
          <a:p>
            <a:pPr>
              <a:buNone/>
            </a:pPr>
            <a:r>
              <a:rPr lang="en-US" dirty="0" smtClean="0"/>
              <a:t>	2B + 3H</a:t>
            </a:r>
            <a:r>
              <a:rPr lang="en-US" baseline="-25000" dirty="0" smtClean="0"/>
              <a:t>2</a:t>
            </a:r>
            <a:r>
              <a:rPr lang="en-US" dirty="0" smtClean="0"/>
              <a:t>SO</a:t>
            </a:r>
            <a:r>
              <a:rPr lang="en-US" baseline="-25000" dirty="0" smtClean="0"/>
              <a:t>4</a:t>
            </a:r>
            <a:r>
              <a:rPr lang="en-US" dirty="0" smtClean="0"/>
              <a:t>(conc.) → 2H</a:t>
            </a:r>
            <a:r>
              <a:rPr lang="en-US" baseline="-25000" dirty="0" smtClean="0"/>
              <a:t>3</a:t>
            </a:r>
            <a:r>
              <a:rPr lang="en-US" dirty="0" smtClean="0"/>
              <a:t>BO</a:t>
            </a:r>
            <a:r>
              <a:rPr lang="en-US" baseline="-25000" dirty="0" smtClean="0"/>
              <a:t>3</a:t>
            </a:r>
            <a:r>
              <a:rPr lang="en-US" dirty="0" smtClean="0"/>
              <a:t> + 3SO</a:t>
            </a:r>
            <a:r>
              <a:rPr lang="en-US" baseline="-25000" dirty="0" smtClean="0"/>
              <a:t>2</a:t>
            </a:r>
            <a:r>
              <a:rPr lang="en-US" dirty="0" smtClean="0"/>
              <a:t>↑.</a:t>
            </a:r>
          </a:p>
          <a:p>
            <a:r>
              <a:rPr lang="en-US" dirty="0" smtClean="0"/>
              <a:t>It can also dissolve in </a:t>
            </a:r>
            <a:r>
              <a:rPr lang="en-US" dirty="0" err="1" smtClean="0"/>
              <a:t>alkalies</a:t>
            </a:r>
            <a:r>
              <a:rPr lang="en-US" dirty="0" smtClean="0"/>
              <a:t> and evolve hydrogen</a:t>
            </a:r>
          </a:p>
          <a:p>
            <a:pPr>
              <a:buNone/>
            </a:pPr>
            <a:r>
              <a:rPr lang="en-US" dirty="0" smtClean="0"/>
              <a:t>	2B + 6NaOH → 2Na</a:t>
            </a:r>
            <a:r>
              <a:rPr lang="en-US" baseline="-25000" dirty="0" smtClean="0"/>
              <a:t>3</a:t>
            </a:r>
            <a:r>
              <a:rPr lang="en-US" dirty="0" smtClean="0"/>
              <a:t>BO</a:t>
            </a:r>
            <a:r>
              <a:rPr lang="en-US" baseline="-25000" dirty="0" smtClean="0"/>
              <a:t>3</a:t>
            </a:r>
            <a:r>
              <a:rPr lang="en-US" dirty="0" smtClean="0"/>
              <a:t> + 3H</a:t>
            </a:r>
            <a:r>
              <a:rPr lang="en-US" baseline="-25000" dirty="0" smtClean="0"/>
              <a:t>2</a:t>
            </a:r>
            <a:r>
              <a:rPr lang="en-US" dirty="0" smtClean="0"/>
              <a:t>↑.</a:t>
            </a:r>
          </a:p>
          <a:p>
            <a:pPr>
              <a:buNone/>
            </a:pPr>
            <a:r>
              <a:rPr lang="en-US" i="1" dirty="0" smtClean="0"/>
              <a:t>	Producing sodium </a:t>
            </a:r>
            <a:r>
              <a:rPr lang="en-US" i="1" dirty="0" err="1" smtClean="0"/>
              <a:t>orthoborate</a:t>
            </a:r>
            <a:endParaRPr lang="en-US" dirty="0" smtClean="0"/>
          </a:p>
          <a:p>
            <a:r>
              <a:rPr lang="en-US" dirty="0" smtClean="0"/>
              <a:t>Boron acts as powerful reducing agent:</a:t>
            </a:r>
          </a:p>
          <a:p>
            <a:pPr>
              <a:buNone/>
            </a:pPr>
            <a:r>
              <a:rPr lang="en-US" dirty="0" smtClean="0"/>
              <a:t>	4B + 3CO</a:t>
            </a:r>
            <a:r>
              <a:rPr lang="en-US" baseline="-25000" dirty="0" smtClean="0"/>
              <a:t>2</a:t>
            </a:r>
            <a:r>
              <a:rPr lang="en-US" dirty="0" smtClean="0"/>
              <a:t> → 2B</a:t>
            </a:r>
            <a:r>
              <a:rPr lang="en-US" baseline="-25000" dirty="0" smtClean="0"/>
              <a:t>2</a:t>
            </a:r>
            <a:r>
              <a:rPr lang="en-US" dirty="0" smtClean="0"/>
              <a:t>O</a:t>
            </a:r>
            <a:r>
              <a:rPr lang="en-US" baseline="-25000" dirty="0" smtClean="0"/>
              <a:t>3</a:t>
            </a:r>
            <a:r>
              <a:rPr lang="en-US" dirty="0" smtClean="0"/>
              <a:t> + 3C;</a:t>
            </a:r>
          </a:p>
          <a:p>
            <a:pPr>
              <a:buNone/>
            </a:pPr>
            <a:r>
              <a:rPr lang="en-US" dirty="0" smtClean="0"/>
              <a:t>	4B + 3SiO</a:t>
            </a:r>
            <a:r>
              <a:rPr lang="en-US" baseline="-25000" dirty="0" smtClean="0"/>
              <a:t>2</a:t>
            </a:r>
            <a:r>
              <a:rPr lang="en-US" dirty="0" smtClean="0"/>
              <a:t> → 2B</a:t>
            </a:r>
            <a:r>
              <a:rPr lang="en-US" baseline="-25000" dirty="0" smtClean="0"/>
              <a:t>2</a:t>
            </a:r>
            <a:r>
              <a:rPr lang="en-US" dirty="0" smtClean="0"/>
              <a:t>O</a:t>
            </a:r>
            <a:r>
              <a:rPr lang="en-US" baseline="-25000" dirty="0" smtClean="0"/>
              <a:t>3</a:t>
            </a:r>
            <a:r>
              <a:rPr lang="en-US" dirty="0" smtClean="0"/>
              <a:t> + 3Si.</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r>
              <a:rPr lang="en-US" sz="4400" dirty="0" smtClean="0"/>
              <a:t>Compounds of Boron</a:t>
            </a:r>
            <a:endParaRPr lang="en-US" sz="4400" dirty="0"/>
          </a:p>
        </p:txBody>
      </p:sp>
      <p:sp>
        <p:nvSpPr>
          <p:cNvPr id="3" name="Content Placeholder 2"/>
          <p:cNvSpPr>
            <a:spLocks noGrp="1"/>
          </p:cNvSpPr>
          <p:nvPr>
            <p:ph idx="1"/>
          </p:nvPr>
        </p:nvSpPr>
        <p:spPr>
          <a:xfrm>
            <a:off x="228600" y="1676400"/>
            <a:ext cx="8458200" cy="4876800"/>
          </a:xfrm>
        </p:spPr>
        <p:txBody>
          <a:bodyPr/>
          <a:lstStyle/>
          <a:p>
            <a:r>
              <a:rPr lang="en-US" dirty="0" smtClean="0"/>
              <a:t>BORANES: Compounds of Hydrogen and Boron are known as Boranes e.g. </a:t>
            </a:r>
            <a:r>
              <a:rPr lang="pt-BR" dirty="0" smtClean="0"/>
              <a:t>B</a:t>
            </a:r>
            <a:r>
              <a:rPr lang="pt-BR" baseline="-25000" dirty="0" smtClean="0"/>
              <a:t>2</a:t>
            </a:r>
            <a:r>
              <a:rPr lang="pt-BR" dirty="0" smtClean="0"/>
              <a:t>H</a:t>
            </a:r>
            <a:r>
              <a:rPr lang="pt-BR" baseline="-25000" dirty="0" smtClean="0"/>
              <a:t>6</a:t>
            </a:r>
            <a:r>
              <a:rPr lang="pt-BR" dirty="0" smtClean="0"/>
              <a:t>, B</a:t>
            </a:r>
            <a:r>
              <a:rPr lang="pt-BR" baseline="-25000" dirty="0" smtClean="0"/>
              <a:t>4</a:t>
            </a:r>
            <a:r>
              <a:rPr lang="pt-BR" dirty="0" smtClean="0"/>
              <a:t>H</a:t>
            </a:r>
            <a:r>
              <a:rPr lang="pt-BR" baseline="-25000" dirty="0" smtClean="0"/>
              <a:t>10</a:t>
            </a:r>
            <a:r>
              <a:rPr lang="pt-BR" dirty="0" smtClean="0"/>
              <a:t>, B</a:t>
            </a:r>
            <a:r>
              <a:rPr lang="pt-BR" baseline="-25000" dirty="0" smtClean="0"/>
              <a:t>5</a:t>
            </a:r>
            <a:r>
              <a:rPr lang="pt-BR" dirty="0" smtClean="0"/>
              <a:t>H</a:t>
            </a:r>
            <a:r>
              <a:rPr lang="pt-BR" baseline="-25000" dirty="0" smtClean="0"/>
              <a:t>9</a:t>
            </a:r>
            <a:r>
              <a:rPr lang="pt-BR" dirty="0" smtClean="0"/>
              <a:t>, and B</a:t>
            </a:r>
            <a:r>
              <a:rPr lang="pt-BR" baseline="-25000" dirty="0" smtClean="0"/>
              <a:t>10</a:t>
            </a:r>
            <a:r>
              <a:rPr lang="pt-BR" dirty="0" smtClean="0"/>
              <a:t>H</a:t>
            </a:r>
            <a:r>
              <a:rPr lang="pt-BR" baseline="-25000" dirty="0" smtClean="0"/>
              <a:t>14</a:t>
            </a:r>
          </a:p>
          <a:p>
            <a:r>
              <a:rPr lang="pt-BR" dirty="0" smtClean="0"/>
              <a:t>Their formulas are not what we expect like  +3 oxidation state of Boron</a:t>
            </a:r>
          </a:p>
          <a:p>
            <a:endParaRPr lang="pt-BR" dirty="0" smtClean="0"/>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42</a:t>
            </a:fld>
            <a:endParaRPr lang="en-US"/>
          </a:p>
        </p:txBody>
      </p:sp>
      <p:pic>
        <p:nvPicPr>
          <p:cNvPr id="1026" name="Picture 2" descr="C:\Users\User\Desktop\image018.gif"/>
          <p:cNvPicPr>
            <a:picLocks noChangeAspect="1" noChangeArrowheads="1"/>
          </p:cNvPicPr>
          <p:nvPr/>
        </p:nvPicPr>
        <p:blipFill>
          <a:blip r:embed="rId2"/>
          <a:srcRect/>
          <a:stretch>
            <a:fillRect/>
          </a:stretch>
        </p:blipFill>
        <p:spPr bwMode="auto">
          <a:xfrm>
            <a:off x="2438400" y="3505199"/>
            <a:ext cx="3276600" cy="2110641"/>
          </a:xfrm>
          <a:prstGeom prst="rect">
            <a:avLst/>
          </a:prstGeom>
          <a:noFill/>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normAutofit/>
          </a:bodyPr>
          <a:lstStyle/>
          <a:p>
            <a:r>
              <a:rPr lang="en-US" sz="4400" dirty="0" smtClean="0"/>
              <a:t>Boranes</a:t>
            </a:r>
            <a:endParaRPr lang="en-US" sz="4400" dirty="0"/>
          </a:p>
        </p:txBody>
      </p:sp>
      <p:sp>
        <p:nvSpPr>
          <p:cNvPr id="3" name="Content Placeholder 2"/>
          <p:cNvSpPr>
            <a:spLocks noGrp="1"/>
          </p:cNvSpPr>
          <p:nvPr>
            <p:ph idx="1"/>
          </p:nvPr>
        </p:nvSpPr>
        <p:spPr>
          <a:xfrm>
            <a:off x="228600" y="1219200"/>
            <a:ext cx="8458200" cy="5334000"/>
          </a:xfrm>
        </p:spPr>
        <p:txBody>
          <a:bodyPr>
            <a:normAutofit fontScale="85000" lnSpcReduction="10000"/>
          </a:bodyPr>
          <a:lstStyle/>
          <a:p>
            <a:pPr algn="just"/>
            <a:r>
              <a:rPr lang="en-US" dirty="0" smtClean="0"/>
              <a:t>The unusual and unexpected feature of this structure is that there are two hydrogen atoms, </a:t>
            </a:r>
            <a:r>
              <a:rPr lang="en-US" dirty="0" err="1" smtClean="0"/>
              <a:t>called</a:t>
            </a:r>
            <a:r>
              <a:rPr lang="en-US" i="1" dirty="0" err="1" smtClean="0"/>
              <a:t>bridging</a:t>
            </a:r>
            <a:r>
              <a:rPr lang="en-US" i="1" dirty="0" smtClean="0"/>
              <a:t> </a:t>
            </a:r>
            <a:r>
              <a:rPr lang="en-US" i="1" dirty="0" err="1" smtClean="0"/>
              <a:t>hydrogens</a:t>
            </a:r>
            <a:r>
              <a:rPr lang="en-US" i="1" dirty="0" smtClean="0"/>
              <a:t>,</a:t>
            </a:r>
            <a:r>
              <a:rPr lang="en-US" dirty="0" smtClean="0"/>
              <a:t> shared between the two </a:t>
            </a:r>
            <a:r>
              <a:rPr lang="en-US" dirty="0" err="1" smtClean="0"/>
              <a:t>borons</a:t>
            </a:r>
            <a:r>
              <a:rPr lang="en-US" dirty="0" smtClean="0"/>
              <a:t>. However, there are not enough electrons for each of the lines shown in the structure to represent an electron pair. Each atom of boron contributes 3 electrons and each atom of hydrogen 1 electron, making a total of 12 electrons, or six pairs for the molecule. Thus there can be a maximum of only six ordinary covalent bonds, whereas the structure appears to have eight bonds. Because B</a:t>
            </a:r>
            <a:r>
              <a:rPr lang="en-US" baseline="-25000" dirty="0" smtClean="0"/>
              <a:t>2</a:t>
            </a:r>
            <a:r>
              <a:rPr lang="en-US" dirty="0" smtClean="0"/>
              <a:t>H</a:t>
            </a:r>
            <a:r>
              <a:rPr lang="en-US" baseline="-25000" dirty="0" smtClean="0"/>
              <a:t>6</a:t>
            </a:r>
            <a:r>
              <a:rPr lang="en-US" dirty="0" smtClean="0"/>
              <a:t> has too few electrons for all the atoms to be held together by normal electron pair bonds between two nuclei, it is often described as an</a:t>
            </a:r>
            <a:r>
              <a:rPr lang="en-US" b="1" dirty="0" smtClean="0"/>
              <a:t> </a:t>
            </a:r>
            <a:r>
              <a:rPr lang="en-US" i="1" dirty="0" smtClean="0"/>
              <a:t>electron-deficient molecule.</a:t>
            </a:r>
            <a:r>
              <a:rPr lang="en-US" dirty="0" smtClean="0"/>
              <a:t> The bonding in </a:t>
            </a:r>
            <a:r>
              <a:rPr lang="en-US" dirty="0" err="1" smtClean="0"/>
              <a:t>diborane</a:t>
            </a:r>
            <a:r>
              <a:rPr lang="en-US" dirty="0" smtClean="0"/>
              <a:t> is best described as involving two</a:t>
            </a:r>
            <a:r>
              <a:rPr lang="en-US" b="1" dirty="0" smtClean="0"/>
              <a:t> </a:t>
            </a:r>
            <a:r>
              <a:rPr lang="en-US" i="1" dirty="0" smtClean="0"/>
              <a:t>three-center bonds,</a:t>
            </a:r>
            <a:r>
              <a:rPr lang="en-US" dirty="0" smtClean="0"/>
              <a:t> in which one electron pair holds together three rather than two nuclei. Each boron atom is surrounded by four electron pairs, which have the expected tetrahedral arrange­ment. But two of these electron pairs form three-center bonds in which one electron pair holds together two boron nuclei and a hydrogen nucleus</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r>
              <a:rPr lang="en-US" sz="4000" dirty="0" smtClean="0"/>
              <a:t>BORON HALIDES</a:t>
            </a:r>
            <a:endParaRPr lang="en-US" sz="4000" dirty="0"/>
          </a:p>
        </p:txBody>
      </p:sp>
      <p:sp>
        <p:nvSpPr>
          <p:cNvPr id="3" name="Content Placeholder 2"/>
          <p:cNvSpPr>
            <a:spLocks noGrp="1"/>
          </p:cNvSpPr>
          <p:nvPr>
            <p:ph idx="1"/>
          </p:nvPr>
        </p:nvSpPr>
        <p:spPr>
          <a:xfrm>
            <a:off x="304800" y="1600200"/>
            <a:ext cx="8382000" cy="4953000"/>
          </a:xfrm>
        </p:spPr>
        <p:txBody>
          <a:bodyPr>
            <a:normAutofit fontScale="92500" lnSpcReduction="20000"/>
          </a:bodyPr>
          <a:lstStyle/>
          <a:p>
            <a:r>
              <a:rPr lang="en-US" dirty="0" smtClean="0"/>
              <a:t>The boron halides are typical covalent nonmetal halides</a:t>
            </a:r>
          </a:p>
          <a:p>
            <a:endParaRPr lang="en-US" dirty="0" smtClean="0"/>
          </a:p>
          <a:p>
            <a:r>
              <a:rPr lang="en-US" dirty="0" smtClean="0"/>
              <a:t>Boron </a:t>
            </a:r>
            <a:r>
              <a:rPr lang="en-US" dirty="0" err="1" smtClean="0"/>
              <a:t>trifluoride</a:t>
            </a:r>
            <a:r>
              <a:rPr lang="en-US" dirty="0" smtClean="0"/>
              <a:t>, BF</a:t>
            </a:r>
            <a:r>
              <a:rPr lang="en-US" baseline="-25000" dirty="0" smtClean="0"/>
              <a:t>3</a:t>
            </a:r>
            <a:r>
              <a:rPr lang="en-US" dirty="0" smtClean="0"/>
              <a:t>, and boron </a:t>
            </a:r>
            <a:r>
              <a:rPr lang="en-US" dirty="0" err="1" smtClean="0"/>
              <a:t>trichloride</a:t>
            </a:r>
            <a:r>
              <a:rPr lang="en-US" dirty="0" smtClean="0"/>
              <a:t>, BCl</a:t>
            </a:r>
            <a:r>
              <a:rPr lang="en-US" baseline="-25000" dirty="0" smtClean="0"/>
              <a:t>3</a:t>
            </a:r>
            <a:r>
              <a:rPr lang="en-US" dirty="0" smtClean="0"/>
              <a:t>, are gases at room temperature; </a:t>
            </a:r>
          </a:p>
          <a:p>
            <a:endParaRPr lang="en-US" dirty="0" smtClean="0"/>
          </a:p>
          <a:p>
            <a:r>
              <a:rPr lang="en-US" dirty="0" smtClean="0"/>
              <a:t>BBr</a:t>
            </a:r>
            <a:r>
              <a:rPr lang="en-US" baseline="-25000" dirty="0" smtClean="0"/>
              <a:t>3</a:t>
            </a:r>
            <a:r>
              <a:rPr lang="en-US" dirty="0" smtClean="0"/>
              <a:t> is a liquid, and BI</a:t>
            </a:r>
            <a:r>
              <a:rPr lang="en-US" baseline="-25000" dirty="0" smtClean="0"/>
              <a:t>3</a:t>
            </a:r>
            <a:r>
              <a:rPr lang="en-US" dirty="0" smtClean="0"/>
              <a:t> is a solid</a:t>
            </a:r>
          </a:p>
          <a:p>
            <a:endParaRPr lang="en-US" dirty="0" smtClean="0"/>
          </a:p>
          <a:p>
            <a:r>
              <a:rPr lang="en-US" dirty="0" smtClean="0"/>
              <a:t>These halides all consist of molecules with the expected </a:t>
            </a:r>
            <a:r>
              <a:rPr lang="en-US" i="1" dirty="0" smtClean="0"/>
              <a:t>AX</a:t>
            </a:r>
            <a:r>
              <a:rPr lang="en-US" baseline="-25000" dirty="0" smtClean="0"/>
              <a:t>3</a:t>
            </a:r>
            <a:r>
              <a:rPr lang="en-US" dirty="0" smtClean="0"/>
              <a:t> planar triangular structure</a:t>
            </a:r>
          </a:p>
          <a:p>
            <a:endParaRPr lang="en-US" dirty="0" smtClean="0"/>
          </a:p>
          <a:p>
            <a:r>
              <a:rPr lang="en-US" dirty="0" smtClean="0"/>
              <a:t>Although the </a:t>
            </a:r>
            <a:r>
              <a:rPr lang="en-US" dirty="0" err="1" smtClean="0"/>
              <a:t>electronegativity</a:t>
            </a:r>
            <a:r>
              <a:rPr lang="en-US" dirty="0" smtClean="0"/>
              <a:t> difference between boron and fluorine is 2.1, boron </a:t>
            </a:r>
            <a:r>
              <a:rPr lang="en-US" dirty="0" err="1" smtClean="0"/>
              <a:t>trifluoride</a:t>
            </a:r>
            <a:r>
              <a:rPr lang="en-US" dirty="0" smtClean="0"/>
              <a:t> is a covalent molecular compound with polar B–F bonds rather than an ionic crystal containing B</a:t>
            </a:r>
            <a:r>
              <a:rPr lang="en-US" baseline="30000" dirty="0" smtClean="0"/>
              <a:t>3+</a:t>
            </a:r>
            <a:r>
              <a:rPr lang="en-US" dirty="0" smtClean="0"/>
              <a:t> and F</a:t>
            </a:r>
            <a:r>
              <a:rPr lang="en-US" baseline="30000" dirty="0" smtClean="0"/>
              <a:t>–</a:t>
            </a:r>
            <a:r>
              <a:rPr lang="en-US" dirty="0" smtClean="0"/>
              <a:t> ions</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en-US" sz="4000" dirty="0" smtClean="0"/>
              <a:t>Boron Halides</a:t>
            </a:r>
            <a:endParaRPr lang="en-US" sz="4000" dirty="0"/>
          </a:p>
        </p:txBody>
      </p:sp>
      <p:sp>
        <p:nvSpPr>
          <p:cNvPr id="3" name="Content Placeholder 2"/>
          <p:cNvSpPr>
            <a:spLocks noGrp="1"/>
          </p:cNvSpPr>
          <p:nvPr>
            <p:ph idx="1"/>
          </p:nvPr>
        </p:nvSpPr>
        <p:spPr>
          <a:xfrm>
            <a:off x="304800" y="1295400"/>
            <a:ext cx="8382000" cy="5181600"/>
          </a:xfrm>
        </p:spPr>
        <p:txBody>
          <a:bodyPr>
            <a:normAutofit lnSpcReduction="10000"/>
          </a:bodyPr>
          <a:lstStyle/>
          <a:p>
            <a:endParaRPr lang="en-US" dirty="0" smtClean="0"/>
          </a:p>
          <a:p>
            <a:r>
              <a:rPr lang="en-US" dirty="0" smtClean="0"/>
              <a:t>Because of the presence of the vacant 2</a:t>
            </a:r>
            <a:r>
              <a:rPr lang="en-US" i="1" dirty="0" smtClean="0"/>
              <a:t>p</a:t>
            </a:r>
            <a:r>
              <a:rPr lang="en-US" dirty="0" smtClean="0"/>
              <a:t> orbital on the boron atom in the boron halides, they are rather reactive compounds</a:t>
            </a:r>
          </a:p>
          <a:p>
            <a:endParaRPr lang="en-US" dirty="0" smtClean="0"/>
          </a:p>
          <a:p>
            <a:r>
              <a:rPr lang="en-US" dirty="0" smtClean="0"/>
              <a:t>For example, BF</a:t>
            </a:r>
            <a:r>
              <a:rPr lang="en-US" baseline="-25000" dirty="0" smtClean="0"/>
              <a:t>3</a:t>
            </a:r>
            <a:r>
              <a:rPr lang="en-US" dirty="0" smtClean="0"/>
              <a:t> reacts with an F</a:t>
            </a:r>
            <a:r>
              <a:rPr lang="en-US" baseline="30000" dirty="0" smtClean="0"/>
              <a:t>–</a:t>
            </a:r>
            <a:r>
              <a:rPr lang="en-US" dirty="0" smtClean="0"/>
              <a:t> ion to form BF</a:t>
            </a:r>
            <a:r>
              <a:rPr lang="en-US" baseline="30000" dirty="0" smtClean="0"/>
              <a:t>4–</a:t>
            </a:r>
            <a:r>
              <a:rPr lang="en-US" dirty="0" smtClean="0"/>
              <a:t> in which the valence shell of boron is completed</a:t>
            </a:r>
          </a:p>
          <a:p>
            <a:pPr>
              <a:buNone/>
            </a:pPr>
            <a:r>
              <a:rPr lang="en-US" dirty="0" smtClean="0"/>
              <a:t>	BF</a:t>
            </a:r>
            <a:r>
              <a:rPr lang="en-US" baseline="-25000" dirty="0" smtClean="0"/>
              <a:t>3</a:t>
            </a:r>
            <a:r>
              <a:rPr lang="en-US" dirty="0" smtClean="0"/>
              <a:t> + </a:t>
            </a:r>
            <a:r>
              <a:rPr lang="en-US" dirty="0" err="1" smtClean="0"/>
              <a:t>NaF</a:t>
            </a:r>
            <a:r>
              <a:rPr lang="en-US" dirty="0" smtClean="0"/>
              <a:t> → NaBF</a:t>
            </a:r>
            <a:r>
              <a:rPr lang="en-US" baseline="-25000" dirty="0" smtClean="0"/>
              <a:t>4</a:t>
            </a:r>
            <a:endParaRPr lang="en-US" dirty="0" smtClean="0"/>
          </a:p>
          <a:p>
            <a:endParaRPr lang="en-US" dirty="0" smtClean="0"/>
          </a:p>
          <a:p>
            <a:r>
              <a:rPr lang="en-US" dirty="0" smtClean="0"/>
              <a:t>The boron halides react with water forming boric acid and the hydrogen halides. For example,</a:t>
            </a:r>
          </a:p>
          <a:p>
            <a:pPr>
              <a:buNone/>
            </a:pPr>
            <a:r>
              <a:rPr lang="en-US" dirty="0" smtClean="0"/>
              <a:t>	BCl</a:t>
            </a:r>
            <a:r>
              <a:rPr lang="en-US" baseline="-25000" dirty="0" smtClean="0"/>
              <a:t>3</a:t>
            </a:r>
            <a:r>
              <a:rPr lang="en-US" dirty="0" smtClean="0"/>
              <a:t> + 3H</a:t>
            </a:r>
            <a:r>
              <a:rPr lang="en-US" baseline="-25000" dirty="0" smtClean="0"/>
              <a:t>2</a:t>
            </a:r>
            <a:r>
              <a:rPr lang="en-US" dirty="0" smtClean="0"/>
              <a:t>O → H</a:t>
            </a:r>
            <a:r>
              <a:rPr lang="en-US" baseline="-25000" dirty="0" smtClean="0"/>
              <a:t>3</a:t>
            </a:r>
            <a:r>
              <a:rPr lang="en-US" dirty="0" smtClean="0"/>
              <a:t>BO</a:t>
            </a:r>
            <a:r>
              <a:rPr lang="en-US" baseline="-25000" dirty="0" smtClean="0"/>
              <a:t>3</a:t>
            </a:r>
            <a:r>
              <a:rPr lang="en-US" dirty="0" smtClean="0"/>
              <a:t> + 3HCl</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4400" cap="small" dirty="0" smtClean="0"/>
              <a:t>BORIC ACID AND BORATES</a:t>
            </a:r>
            <a:r>
              <a:rPr lang="en-US" dirty="0" smtClean="0"/>
              <a:t/>
            </a:r>
            <a:br>
              <a:rPr lang="en-US" dirty="0" smtClean="0"/>
            </a:br>
            <a:endParaRPr lang="en-US" dirty="0"/>
          </a:p>
        </p:txBody>
      </p:sp>
      <p:sp>
        <p:nvSpPr>
          <p:cNvPr id="3" name="Content Placeholder 2"/>
          <p:cNvSpPr>
            <a:spLocks noGrp="1"/>
          </p:cNvSpPr>
          <p:nvPr>
            <p:ph idx="1"/>
          </p:nvPr>
        </p:nvSpPr>
        <p:spPr>
          <a:xfrm>
            <a:off x="304800" y="1066800"/>
            <a:ext cx="8382000" cy="5410200"/>
          </a:xfrm>
        </p:spPr>
        <p:txBody>
          <a:bodyPr/>
          <a:lstStyle/>
          <a:p>
            <a:r>
              <a:rPr lang="en-US" dirty="0" smtClean="0"/>
              <a:t>Boric acid and the borates are among the simplest and most important of the boron compounds. Boric acid, B(OH)</a:t>
            </a:r>
            <a:r>
              <a:rPr lang="en-US" baseline="-25000" dirty="0" smtClean="0"/>
              <a:t>3</a:t>
            </a:r>
            <a:r>
              <a:rPr lang="en-US" dirty="0" smtClean="0"/>
              <a:t>, is a stable, colorless crystalline compound that forms thin, plate like crystals. It consists of planar molecules with an equilateral triangular </a:t>
            </a:r>
            <a:r>
              <a:rPr lang="en-US" i="1" dirty="0" smtClean="0"/>
              <a:t>AHal</a:t>
            </a:r>
            <a:r>
              <a:rPr lang="en-US" baseline="-25000" dirty="0" smtClean="0"/>
              <a:t>3</a:t>
            </a:r>
            <a:r>
              <a:rPr lang="en-US" dirty="0" smtClean="0"/>
              <a:t> geometry around boron. The molecules are held together in flat sheets by hydrogen bonds:</a:t>
            </a:r>
          </a:p>
          <a:p>
            <a:r>
              <a:rPr lang="en-US" dirty="0" smtClean="0"/>
              <a:t/>
            </a:r>
            <a:br>
              <a:rPr lang="en-US" dirty="0" smtClean="0"/>
            </a:b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r>
              <a:rPr lang="en-US" sz="4000" cap="small" dirty="0" smtClean="0"/>
              <a:t>BORIC ACID AND BORATES</a:t>
            </a:r>
            <a:endParaRPr lang="en-US" sz="4000"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47</a:t>
            </a:fld>
            <a:endParaRPr lang="en-US"/>
          </a:p>
        </p:txBody>
      </p:sp>
      <p:pic>
        <p:nvPicPr>
          <p:cNvPr id="2050" name="Picture 2" descr="C:\Users\User\Desktop\image010.gif"/>
          <p:cNvPicPr>
            <a:picLocks noGrp="1" noChangeAspect="1" noChangeArrowheads="1"/>
          </p:cNvPicPr>
          <p:nvPr>
            <p:ph idx="1"/>
          </p:nvPr>
        </p:nvPicPr>
        <p:blipFill>
          <a:blip r:embed="rId2"/>
          <a:srcRect/>
          <a:stretch>
            <a:fillRect/>
          </a:stretch>
        </p:blipFill>
        <p:spPr bwMode="auto">
          <a:xfrm>
            <a:off x="838200" y="2286000"/>
            <a:ext cx="6692388" cy="2590800"/>
          </a:xfrm>
          <a:prstGeom prst="rect">
            <a:avLst/>
          </a:prstGeom>
          <a:noFill/>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en-US" sz="4000" cap="small" dirty="0" smtClean="0"/>
              <a:t>BORIC ACID AND BORATES</a:t>
            </a:r>
            <a:endParaRPr lang="en-US" sz="4000" dirty="0"/>
          </a:p>
        </p:txBody>
      </p:sp>
      <p:sp>
        <p:nvSpPr>
          <p:cNvPr id="3" name="Content Placeholder 2"/>
          <p:cNvSpPr>
            <a:spLocks noGrp="1"/>
          </p:cNvSpPr>
          <p:nvPr>
            <p:ph idx="1"/>
          </p:nvPr>
        </p:nvSpPr>
        <p:spPr>
          <a:xfrm>
            <a:off x="304800" y="1219200"/>
            <a:ext cx="8382000" cy="5105400"/>
          </a:xfrm>
        </p:spPr>
        <p:txBody>
          <a:bodyPr/>
          <a:lstStyle/>
          <a:p>
            <a:r>
              <a:rPr lang="en-US" dirty="0" smtClean="0"/>
              <a:t>Boric acid is a very weak </a:t>
            </a:r>
            <a:r>
              <a:rPr lang="en-US" dirty="0" err="1" smtClean="0"/>
              <a:t>monoprotic</a:t>
            </a:r>
            <a:r>
              <a:rPr lang="en-US" dirty="0" smtClean="0"/>
              <a:t> acid </a:t>
            </a:r>
            <a:r>
              <a:rPr lang="en-US" i="1" dirty="0" smtClean="0"/>
              <a:t>(</a:t>
            </a:r>
            <a:r>
              <a:rPr lang="en-US" dirty="0" smtClean="0"/>
              <a:t>K</a:t>
            </a:r>
            <a:r>
              <a:rPr lang="en-US" i="1" baseline="-25000" dirty="0" smtClean="0"/>
              <a:t>a</a:t>
            </a:r>
            <a:r>
              <a:rPr lang="en-US" dirty="0" smtClean="0"/>
              <a:t> = 6.0´10</a:t>
            </a:r>
            <a:r>
              <a:rPr lang="en-US" baseline="30000" dirty="0" smtClean="0"/>
              <a:t>–10</a:t>
            </a:r>
            <a:r>
              <a:rPr lang="en-US" dirty="0" smtClean="0"/>
              <a:t>). It ionizes in water in an unusual way. Instead of donating one of its hydrogen atoms to a water molecule; it removes an OH</a:t>
            </a:r>
            <a:r>
              <a:rPr lang="en-US" baseline="30000" dirty="0" smtClean="0"/>
              <a:t>-</a:t>
            </a:r>
            <a:r>
              <a:rPr lang="en-US" dirty="0" smtClean="0"/>
              <a:t> from a water molecule, leaving an H</a:t>
            </a:r>
            <a:r>
              <a:rPr lang="en-US" baseline="30000" dirty="0" smtClean="0"/>
              <a:t>+</a:t>
            </a:r>
            <a:r>
              <a:rPr lang="en-US" dirty="0" smtClean="0"/>
              <a:t> ion, which combines with another water molecule to give an H</a:t>
            </a:r>
            <a:r>
              <a:rPr lang="en-US" baseline="-25000" dirty="0" smtClean="0"/>
              <a:t>3</a:t>
            </a:r>
            <a:r>
              <a:rPr lang="en-US" dirty="0" smtClean="0"/>
              <a:t>O</a:t>
            </a:r>
            <a:r>
              <a:rPr lang="en-US" baseline="30000" dirty="0" smtClean="0"/>
              <a:t>+</a:t>
            </a:r>
            <a:r>
              <a:rPr lang="en-US" dirty="0" smtClean="0"/>
              <a:t> ion:</a:t>
            </a:r>
          </a:p>
          <a:p>
            <a:r>
              <a:rPr lang="en-US" dirty="0" smtClean="0"/>
              <a:t>H</a:t>
            </a:r>
            <a:r>
              <a:rPr lang="en-US" baseline="-25000" dirty="0" smtClean="0"/>
              <a:t>3</a:t>
            </a:r>
            <a:r>
              <a:rPr lang="en-US" dirty="0" smtClean="0"/>
              <a:t>BO</a:t>
            </a:r>
            <a:r>
              <a:rPr lang="en-US" baseline="-25000" dirty="0" smtClean="0"/>
              <a:t>3</a:t>
            </a:r>
            <a:r>
              <a:rPr lang="en-US" dirty="0" smtClean="0"/>
              <a:t> + 2H</a:t>
            </a:r>
            <a:r>
              <a:rPr lang="en-US" baseline="-25000" dirty="0" smtClean="0"/>
              <a:t>2</a:t>
            </a:r>
            <a:r>
              <a:rPr lang="en-US" dirty="0" smtClean="0"/>
              <a:t>O → B(OH)</a:t>
            </a:r>
            <a:r>
              <a:rPr lang="en-US" baseline="-25000" dirty="0" smtClean="0"/>
              <a:t>4</a:t>
            </a:r>
            <a:r>
              <a:rPr lang="en-US" baseline="30000" dirty="0" smtClean="0"/>
              <a:t>–</a:t>
            </a:r>
            <a:r>
              <a:rPr lang="en-US" dirty="0" smtClean="0"/>
              <a:t> + H</a:t>
            </a:r>
            <a:r>
              <a:rPr lang="en-US" baseline="-25000" dirty="0" smtClean="0"/>
              <a:t>3</a:t>
            </a:r>
            <a:r>
              <a:rPr lang="en-US" dirty="0" smtClean="0"/>
              <a:t>O</a:t>
            </a:r>
            <a:r>
              <a:rPr lang="en-US" baseline="30000" dirty="0" smtClean="0"/>
              <a:t>+</a:t>
            </a:r>
            <a:r>
              <a:rPr lang="en-US" dirty="0" smtClean="0"/>
              <a:t> .</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dirty="0" smtClean="0"/>
              <a:t>Group </a:t>
            </a:r>
            <a:r>
              <a:rPr lang="en-US" dirty="0" err="1" smtClean="0"/>
              <a:t>IVa</a:t>
            </a:r>
            <a:endParaRPr lang="en-US" dirty="0"/>
          </a:p>
        </p:txBody>
      </p:sp>
      <p:sp>
        <p:nvSpPr>
          <p:cNvPr id="3" name="Content Placeholder 2"/>
          <p:cNvSpPr>
            <a:spLocks noGrp="1"/>
          </p:cNvSpPr>
          <p:nvPr>
            <p:ph idx="1"/>
          </p:nvPr>
        </p:nvSpPr>
        <p:spPr>
          <a:xfrm>
            <a:off x="228600" y="1600200"/>
            <a:ext cx="8458200" cy="4876800"/>
          </a:xfrm>
        </p:spPr>
        <p:txBody>
          <a:bodyPr/>
          <a:lstStyle/>
          <a:p>
            <a:r>
              <a:rPr lang="en-US" dirty="0" smtClean="0"/>
              <a:t>Group elements are 		 Atomic Number 	</a:t>
            </a:r>
          </a:p>
          <a:p>
            <a:r>
              <a:rPr lang="en-US" dirty="0" smtClean="0"/>
              <a:t>Carbon  ( C )				6</a:t>
            </a:r>
          </a:p>
          <a:p>
            <a:r>
              <a:rPr lang="en-US" dirty="0" smtClean="0"/>
              <a:t>Silicon ( Si )				14</a:t>
            </a:r>
          </a:p>
          <a:p>
            <a:r>
              <a:rPr lang="en-US" dirty="0" smtClean="0"/>
              <a:t>Germanium ( </a:t>
            </a:r>
            <a:r>
              <a:rPr lang="en-US" dirty="0" err="1" smtClean="0"/>
              <a:t>Ge</a:t>
            </a:r>
            <a:r>
              <a:rPr lang="en-US" dirty="0" smtClean="0"/>
              <a:t> )			32</a:t>
            </a:r>
          </a:p>
          <a:p>
            <a:r>
              <a:rPr lang="en-US" dirty="0" smtClean="0"/>
              <a:t>Tin ( </a:t>
            </a:r>
            <a:r>
              <a:rPr lang="en-US" dirty="0" err="1" smtClean="0"/>
              <a:t>Sn</a:t>
            </a:r>
            <a:r>
              <a:rPr lang="en-US" dirty="0" smtClean="0"/>
              <a:t> )					50</a:t>
            </a:r>
          </a:p>
          <a:p>
            <a:r>
              <a:rPr lang="en-US" dirty="0" smtClean="0"/>
              <a:t>Lead ( </a:t>
            </a:r>
            <a:r>
              <a:rPr lang="en-US" dirty="0" err="1" smtClean="0"/>
              <a:t>Pb</a:t>
            </a:r>
            <a:r>
              <a:rPr lang="en-US" dirty="0" smtClean="0"/>
              <a:t> ) 				82</a:t>
            </a:r>
          </a:p>
          <a:p>
            <a:endParaRPr lang="en-US" dirty="0" smtClean="0"/>
          </a:p>
          <a:p>
            <a:r>
              <a:rPr lang="en-US" dirty="0" smtClean="0"/>
              <a:t>Very diverse in chemical and physical properties e.g. C nonmetallic, while </a:t>
            </a:r>
            <a:r>
              <a:rPr lang="en-US" dirty="0" err="1" smtClean="0"/>
              <a:t>Sn</a:t>
            </a:r>
            <a:r>
              <a:rPr lang="en-US" dirty="0" smtClean="0"/>
              <a:t> and </a:t>
            </a:r>
            <a:r>
              <a:rPr lang="en-US" dirty="0" err="1" smtClean="0"/>
              <a:t>Pb</a:t>
            </a:r>
            <a:r>
              <a:rPr lang="en-US" dirty="0" smtClean="0"/>
              <a:t> are metals. These elements in this group are very important in nature</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228600"/>
            <a:ext cx="8229600" cy="12192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US" sz="5400" b="1" dirty="0" smtClean="0"/>
              <a:t>Properties of Hydrogen </a:t>
            </a:r>
            <a:br>
              <a:rPr lang="en-US" sz="5400" b="1" dirty="0" smtClean="0"/>
            </a:br>
            <a:endParaRPr lang="en-ZA" dirty="0" smtClean="0"/>
          </a:p>
        </p:txBody>
      </p:sp>
      <p:sp>
        <p:nvSpPr>
          <p:cNvPr id="9219" name="Content Placeholder 2"/>
          <p:cNvSpPr>
            <a:spLocks noGrp="1"/>
          </p:cNvSpPr>
          <p:nvPr>
            <p:ph idx="1"/>
          </p:nvPr>
        </p:nvSpPr>
        <p:spPr>
          <a:xfrm>
            <a:off x="0" y="1143000"/>
            <a:ext cx="9144000" cy="5334000"/>
          </a:xfrm>
        </p:spPr>
        <p:txBody>
          <a:bodyPr>
            <a:normAutofit lnSpcReduction="10000"/>
          </a:bodyPr>
          <a:lstStyle/>
          <a:p>
            <a:pPr>
              <a:buNone/>
            </a:pPr>
            <a:endParaRPr lang="en-US" dirty="0" smtClean="0"/>
          </a:p>
          <a:p>
            <a:r>
              <a:rPr lang="en-ZA" dirty="0" smtClean="0"/>
              <a:t>Hydrogen can gain an electron in a chemical reaction to   achieve a noble gas configuration, i.e.  Hydride ion, H</a:t>
            </a:r>
            <a:r>
              <a:rPr lang="en-ZA" baseline="30000" dirty="0" smtClean="0"/>
              <a:t>-</a:t>
            </a:r>
            <a:r>
              <a:rPr lang="en-ZA" dirty="0" smtClean="0"/>
              <a:t> which is a powerful reducing agent</a:t>
            </a:r>
          </a:p>
          <a:p>
            <a:r>
              <a:rPr lang="en-ZA" dirty="0" smtClean="0"/>
              <a:t>Hydrides may act as  ligands in bonding to metals e.g. ReH</a:t>
            </a:r>
            <a:r>
              <a:rPr lang="en-ZA" baseline="-25000" dirty="0" smtClean="0"/>
              <a:t>9</a:t>
            </a:r>
            <a:r>
              <a:rPr lang="en-ZA" baseline="30000" dirty="0" smtClean="0"/>
              <a:t>2-</a:t>
            </a:r>
          </a:p>
          <a:p>
            <a:r>
              <a:rPr lang="en-ZA" dirty="0" smtClean="0"/>
              <a:t>Bonding to hydrogen atoms is essentially covalent</a:t>
            </a:r>
          </a:p>
          <a:p>
            <a:r>
              <a:rPr lang="en-ZA" dirty="0" smtClean="0"/>
              <a:t>Hydrogen ion (H</a:t>
            </a:r>
            <a:r>
              <a:rPr lang="en-ZA" baseline="30000" dirty="0" smtClean="0"/>
              <a:t>+</a:t>
            </a:r>
            <a:r>
              <a:rPr lang="en-ZA" dirty="0" smtClean="0"/>
              <a:t>) is common, but in aqueous solution, a more correct description is H</a:t>
            </a:r>
            <a:r>
              <a:rPr lang="en-ZA" baseline="-25000" dirty="0" smtClean="0"/>
              <a:t>3</a:t>
            </a:r>
            <a:r>
              <a:rPr lang="en-ZA" dirty="0" smtClean="0"/>
              <a:t>O</a:t>
            </a:r>
            <a:r>
              <a:rPr lang="en-ZA" baseline="30000" dirty="0" smtClean="0"/>
              <a:t>+</a:t>
            </a:r>
            <a:r>
              <a:rPr lang="en-ZA" dirty="0" smtClean="0"/>
              <a:t> (</a:t>
            </a:r>
            <a:r>
              <a:rPr lang="en-ZA" dirty="0" err="1" smtClean="0"/>
              <a:t>aq</a:t>
            </a:r>
            <a:r>
              <a:rPr lang="en-ZA" dirty="0" smtClean="0"/>
              <a:t>) </a:t>
            </a:r>
          </a:p>
          <a:p>
            <a:r>
              <a:rPr lang="en-ZA" dirty="0" smtClean="0"/>
              <a:t>Molecular hydrogen is also an important reagent in the industrial hydrogenation of unsaturated organic molecules</a:t>
            </a:r>
          </a:p>
          <a:p>
            <a:r>
              <a:rPr lang="en-ZA" dirty="0" smtClean="0"/>
              <a:t>Hydrogen has three isotopes, i.e. </a:t>
            </a:r>
            <a:r>
              <a:rPr lang="en-ZA" dirty="0" err="1" smtClean="0"/>
              <a:t>Protium</a:t>
            </a:r>
            <a:r>
              <a:rPr lang="en-ZA" dirty="0" smtClean="0"/>
              <a:t>, (Normal hydrogen H) Deuterium ( Heavy hydrogen D) and Tritium ( Another heavy form T)</a:t>
            </a:r>
          </a:p>
          <a:p>
            <a:endParaRPr lang="en-ZA" dirty="0" smtClean="0"/>
          </a:p>
          <a:p>
            <a:pPr>
              <a:buNone/>
            </a:pPr>
            <a:endParaRPr lang="en-ZA" dirty="0" smtClean="0"/>
          </a:p>
          <a:p>
            <a:pPr>
              <a:buNone/>
            </a:pPr>
            <a:endParaRPr lang="en-ZA" baseline="30000" dirty="0" smtClean="0"/>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5</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lstStyle/>
          <a:p>
            <a:r>
              <a:rPr lang="en-US" dirty="0" smtClean="0"/>
              <a:t>Group </a:t>
            </a:r>
            <a:r>
              <a:rPr lang="en-US" dirty="0" err="1" smtClean="0"/>
              <a:t>IVa</a:t>
            </a:r>
            <a:endParaRPr lang="en-US" dirty="0"/>
          </a:p>
        </p:txBody>
      </p:sp>
      <p:sp>
        <p:nvSpPr>
          <p:cNvPr id="3" name="Content Placeholder 2"/>
          <p:cNvSpPr>
            <a:spLocks noGrp="1"/>
          </p:cNvSpPr>
          <p:nvPr>
            <p:ph idx="1"/>
          </p:nvPr>
        </p:nvSpPr>
        <p:spPr>
          <a:xfrm>
            <a:off x="228600" y="1676400"/>
            <a:ext cx="8458200" cy="4876800"/>
          </a:xfrm>
        </p:spPr>
        <p:txBody>
          <a:bodyPr/>
          <a:lstStyle/>
          <a:p>
            <a:r>
              <a:rPr lang="en-US" dirty="0" smtClean="0"/>
              <a:t>The atoms of these elements have the following configurations:</a:t>
            </a:r>
            <a:r>
              <a:rPr lang="en-US" baseline="-25000" dirty="0" smtClean="0"/>
              <a:t> </a:t>
            </a:r>
            <a:endParaRPr lang="en-US" dirty="0" smtClean="0"/>
          </a:p>
          <a:p>
            <a:r>
              <a:rPr lang="en-US" baseline="-25000" dirty="0" smtClean="0"/>
              <a:t>6</a:t>
            </a:r>
            <a:r>
              <a:rPr lang="en-US" dirty="0" smtClean="0"/>
              <a:t>C –1</a:t>
            </a:r>
            <a:r>
              <a:rPr lang="en-US" i="1" dirty="0" smtClean="0"/>
              <a:t>s</a:t>
            </a:r>
            <a:r>
              <a:rPr lang="en-US" baseline="30000" dirty="0" smtClean="0"/>
              <a:t>2</a:t>
            </a:r>
            <a:r>
              <a:rPr lang="en-US" dirty="0" smtClean="0"/>
              <a:t>2</a:t>
            </a:r>
            <a:r>
              <a:rPr lang="en-US" i="1" dirty="0" smtClean="0"/>
              <a:t>s</a:t>
            </a:r>
            <a:r>
              <a:rPr lang="en-US" baseline="30000" dirty="0" smtClean="0"/>
              <a:t>2</a:t>
            </a:r>
            <a:r>
              <a:rPr lang="en-US" dirty="0" smtClean="0"/>
              <a:t>2</a:t>
            </a:r>
            <a:r>
              <a:rPr lang="en-US" i="1" dirty="0" smtClean="0"/>
              <a:t>p</a:t>
            </a:r>
            <a:r>
              <a:rPr lang="en-US" i="1" baseline="30000" dirty="0" smtClean="0"/>
              <a:t>2</a:t>
            </a:r>
            <a:r>
              <a:rPr lang="en-US" baseline="30000" dirty="0" smtClean="0"/>
              <a:t>  </a:t>
            </a:r>
            <a:r>
              <a:rPr lang="en-US" dirty="0" smtClean="0"/>
              <a:t>[He]2</a:t>
            </a:r>
            <a:r>
              <a:rPr lang="en-US" i="1" dirty="0" smtClean="0"/>
              <a:t>s</a:t>
            </a:r>
            <a:r>
              <a:rPr lang="en-US" baseline="30000" dirty="0" smtClean="0"/>
              <a:t>2</a:t>
            </a:r>
            <a:r>
              <a:rPr lang="en-US" dirty="0" smtClean="0"/>
              <a:t>2</a:t>
            </a:r>
            <a:r>
              <a:rPr lang="en-US" i="1" dirty="0" smtClean="0"/>
              <a:t>p</a:t>
            </a:r>
            <a:r>
              <a:rPr lang="en-US" i="1" baseline="30000" dirty="0" smtClean="0"/>
              <a:t>2</a:t>
            </a:r>
            <a:endParaRPr lang="en-US" baseline="30000" dirty="0" smtClean="0"/>
          </a:p>
          <a:p>
            <a:r>
              <a:rPr lang="en-US" baseline="-25000" dirty="0" smtClean="0"/>
              <a:t>14</a:t>
            </a:r>
            <a:r>
              <a:rPr lang="en-US" dirty="0" smtClean="0"/>
              <a:t>Si–1</a:t>
            </a:r>
            <a:r>
              <a:rPr lang="en-US" i="1" dirty="0" smtClean="0"/>
              <a:t>s</a:t>
            </a:r>
            <a:r>
              <a:rPr lang="en-US" baseline="30000" dirty="0" smtClean="0"/>
              <a:t>2</a:t>
            </a:r>
            <a:r>
              <a:rPr lang="en-US" dirty="0" smtClean="0"/>
              <a:t>2</a:t>
            </a:r>
            <a:r>
              <a:rPr lang="en-US" i="1" dirty="0" smtClean="0"/>
              <a:t>s</a:t>
            </a:r>
            <a:r>
              <a:rPr lang="en-US" baseline="30000" dirty="0" smtClean="0"/>
              <a:t>2</a:t>
            </a:r>
            <a:r>
              <a:rPr lang="en-US" dirty="0" smtClean="0"/>
              <a:t>2</a:t>
            </a:r>
            <a:r>
              <a:rPr lang="en-US" i="1" dirty="0" smtClean="0"/>
              <a:t>p</a:t>
            </a:r>
            <a:r>
              <a:rPr lang="en-US" baseline="30000" dirty="0" smtClean="0"/>
              <a:t>6</a:t>
            </a:r>
            <a:r>
              <a:rPr lang="en-US" dirty="0" smtClean="0"/>
              <a:t>3</a:t>
            </a:r>
            <a:r>
              <a:rPr lang="en-US" i="1" dirty="0" smtClean="0"/>
              <a:t>s</a:t>
            </a:r>
            <a:r>
              <a:rPr lang="en-US" baseline="30000" dirty="0" smtClean="0"/>
              <a:t>2</a:t>
            </a:r>
            <a:r>
              <a:rPr lang="en-US" dirty="0" smtClean="0"/>
              <a:t>3</a:t>
            </a:r>
            <a:r>
              <a:rPr lang="en-US" i="1" dirty="0" smtClean="0"/>
              <a:t>p</a:t>
            </a:r>
            <a:r>
              <a:rPr lang="en-US" i="1" baseline="30000" dirty="0" smtClean="0"/>
              <a:t>2</a:t>
            </a:r>
            <a:r>
              <a:rPr lang="en-US" dirty="0" smtClean="0"/>
              <a:t>  [Ne]3</a:t>
            </a:r>
            <a:r>
              <a:rPr lang="en-US" i="1" dirty="0" smtClean="0"/>
              <a:t>s</a:t>
            </a:r>
            <a:r>
              <a:rPr lang="en-US" baseline="30000" dirty="0" smtClean="0"/>
              <a:t>2</a:t>
            </a:r>
            <a:r>
              <a:rPr lang="en-US" dirty="0" smtClean="0"/>
              <a:t>3</a:t>
            </a:r>
            <a:r>
              <a:rPr lang="en-US" i="1" dirty="0" smtClean="0"/>
              <a:t>p</a:t>
            </a:r>
            <a:r>
              <a:rPr lang="en-US" i="1" baseline="30000" dirty="0" smtClean="0"/>
              <a:t>2</a:t>
            </a:r>
            <a:endParaRPr lang="en-US" baseline="30000" dirty="0" smtClean="0"/>
          </a:p>
          <a:p>
            <a:r>
              <a:rPr lang="en-US" baseline="-25000" dirty="0" smtClean="0"/>
              <a:t>32</a:t>
            </a:r>
            <a:r>
              <a:rPr lang="en-US" dirty="0" smtClean="0"/>
              <a:t>Ge–1</a:t>
            </a:r>
            <a:r>
              <a:rPr lang="en-US" i="1" dirty="0" smtClean="0"/>
              <a:t>s</a:t>
            </a:r>
            <a:r>
              <a:rPr lang="en-US" baseline="30000" dirty="0" smtClean="0"/>
              <a:t>2</a:t>
            </a:r>
            <a:r>
              <a:rPr lang="en-US" dirty="0" smtClean="0"/>
              <a:t>2</a:t>
            </a:r>
            <a:r>
              <a:rPr lang="en-US" i="1" dirty="0" smtClean="0"/>
              <a:t>s</a:t>
            </a:r>
            <a:r>
              <a:rPr lang="en-US" baseline="30000" dirty="0" smtClean="0"/>
              <a:t>2</a:t>
            </a:r>
            <a:r>
              <a:rPr lang="en-US" dirty="0" smtClean="0"/>
              <a:t>2</a:t>
            </a:r>
            <a:r>
              <a:rPr lang="en-US" i="1" dirty="0" smtClean="0"/>
              <a:t>p</a:t>
            </a:r>
            <a:r>
              <a:rPr lang="en-US" baseline="30000" dirty="0" smtClean="0"/>
              <a:t>6</a:t>
            </a:r>
            <a:r>
              <a:rPr lang="en-US" dirty="0" smtClean="0"/>
              <a:t>3</a:t>
            </a:r>
            <a:r>
              <a:rPr lang="en-US" i="1" dirty="0" smtClean="0"/>
              <a:t>s</a:t>
            </a:r>
            <a:r>
              <a:rPr lang="en-US" baseline="30000" dirty="0" smtClean="0"/>
              <a:t>2</a:t>
            </a:r>
            <a:r>
              <a:rPr lang="en-US" dirty="0" smtClean="0"/>
              <a:t>3</a:t>
            </a:r>
            <a:r>
              <a:rPr lang="en-US" i="1" dirty="0" smtClean="0"/>
              <a:t>p</a:t>
            </a:r>
            <a:r>
              <a:rPr lang="en-US" baseline="30000" dirty="0" smtClean="0"/>
              <a:t>6</a:t>
            </a:r>
            <a:r>
              <a:rPr lang="en-US" dirty="0" smtClean="0"/>
              <a:t>3</a:t>
            </a:r>
            <a:r>
              <a:rPr lang="en-US" i="1" dirty="0" smtClean="0"/>
              <a:t>d</a:t>
            </a:r>
            <a:r>
              <a:rPr lang="en-US" baseline="30000" dirty="0" smtClean="0"/>
              <a:t>10</a:t>
            </a:r>
            <a:r>
              <a:rPr lang="en-US" dirty="0" smtClean="0"/>
              <a:t>4</a:t>
            </a:r>
            <a:r>
              <a:rPr lang="en-US" i="1" dirty="0" smtClean="0"/>
              <a:t>s</a:t>
            </a:r>
            <a:r>
              <a:rPr lang="en-US" baseline="30000" dirty="0" smtClean="0"/>
              <a:t>2</a:t>
            </a:r>
            <a:r>
              <a:rPr lang="en-US" dirty="0" smtClean="0"/>
              <a:t>4</a:t>
            </a:r>
            <a:r>
              <a:rPr lang="en-US" i="1" dirty="0" smtClean="0"/>
              <a:t>p</a:t>
            </a:r>
            <a:r>
              <a:rPr lang="en-US" i="1" baseline="30000" dirty="0" smtClean="0"/>
              <a:t>2</a:t>
            </a:r>
            <a:r>
              <a:rPr lang="en-US" baseline="30000" dirty="0" smtClean="0"/>
              <a:t>     </a:t>
            </a:r>
            <a:r>
              <a:rPr lang="en-US" dirty="0" smtClean="0"/>
              <a:t>[</a:t>
            </a:r>
            <a:r>
              <a:rPr lang="en-US" dirty="0" err="1" smtClean="0"/>
              <a:t>Ar</a:t>
            </a:r>
            <a:r>
              <a:rPr lang="en-US" dirty="0" smtClean="0"/>
              <a:t>] 4</a:t>
            </a:r>
            <a:r>
              <a:rPr lang="en-US" i="1" dirty="0" smtClean="0"/>
              <a:t>s</a:t>
            </a:r>
            <a:r>
              <a:rPr lang="en-US" baseline="30000" dirty="0" smtClean="0"/>
              <a:t>2</a:t>
            </a:r>
            <a:r>
              <a:rPr lang="en-US" dirty="0" smtClean="0"/>
              <a:t>4</a:t>
            </a:r>
            <a:r>
              <a:rPr lang="en-US" i="1" dirty="0" smtClean="0"/>
              <a:t>p</a:t>
            </a:r>
            <a:r>
              <a:rPr lang="en-US" i="1" baseline="30000" dirty="0" smtClean="0"/>
              <a:t>2</a:t>
            </a:r>
            <a:endParaRPr lang="en-US" baseline="30000" dirty="0" smtClean="0"/>
          </a:p>
          <a:p>
            <a:r>
              <a:rPr lang="en-US" baseline="-25000" dirty="0" smtClean="0"/>
              <a:t>50</a:t>
            </a:r>
            <a:r>
              <a:rPr lang="en-US" dirty="0" smtClean="0"/>
              <a:t>Sn–1</a:t>
            </a:r>
            <a:r>
              <a:rPr lang="en-US" i="1" dirty="0" smtClean="0"/>
              <a:t>s</a:t>
            </a:r>
            <a:r>
              <a:rPr lang="en-US" baseline="30000" dirty="0" smtClean="0"/>
              <a:t>2</a:t>
            </a:r>
            <a:r>
              <a:rPr lang="en-US" dirty="0" smtClean="0"/>
              <a:t>2</a:t>
            </a:r>
            <a:r>
              <a:rPr lang="en-US" i="1" dirty="0" smtClean="0"/>
              <a:t>s</a:t>
            </a:r>
            <a:r>
              <a:rPr lang="en-US" baseline="30000" dirty="0" smtClean="0"/>
              <a:t>2</a:t>
            </a:r>
            <a:r>
              <a:rPr lang="en-US" dirty="0" smtClean="0"/>
              <a:t>2</a:t>
            </a:r>
            <a:r>
              <a:rPr lang="en-US" i="1" dirty="0" smtClean="0"/>
              <a:t>p</a:t>
            </a:r>
            <a:r>
              <a:rPr lang="en-US" baseline="30000" dirty="0" smtClean="0"/>
              <a:t>6</a:t>
            </a:r>
            <a:r>
              <a:rPr lang="en-US" dirty="0" smtClean="0"/>
              <a:t>3</a:t>
            </a:r>
            <a:r>
              <a:rPr lang="en-US" i="1" dirty="0" smtClean="0"/>
              <a:t>s</a:t>
            </a:r>
            <a:r>
              <a:rPr lang="en-US" baseline="30000" dirty="0" smtClean="0"/>
              <a:t>2</a:t>
            </a:r>
            <a:r>
              <a:rPr lang="en-US" dirty="0" smtClean="0"/>
              <a:t>3</a:t>
            </a:r>
            <a:r>
              <a:rPr lang="en-US" i="1" dirty="0" smtClean="0"/>
              <a:t>p</a:t>
            </a:r>
            <a:r>
              <a:rPr lang="en-US" baseline="30000" dirty="0" smtClean="0"/>
              <a:t>6</a:t>
            </a:r>
            <a:r>
              <a:rPr lang="en-US" dirty="0" smtClean="0"/>
              <a:t>3</a:t>
            </a:r>
            <a:r>
              <a:rPr lang="en-US" i="1" dirty="0" smtClean="0"/>
              <a:t>d</a:t>
            </a:r>
            <a:r>
              <a:rPr lang="en-US" baseline="30000" dirty="0" smtClean="0"/>
              <a:t>10</a:t>
            </a:r>
            <a:r>
              <a:rPr lang="en-US" dirty="0" smtClean="0"/>
              <a:t>4</a:t>
            </a:r>
            <a:r>
              <a:rPr lang="en-US" i="1" dirty="0" smtClean="0"/>
              <a:t>s</a:t>
            </a:r>
            <a:r>
              <a:rPr lang="en-US" baseline="30000" dirty="0" smtClean="0"/>
              <a:t>2</a:t>
            </a:r>
            <a:r>
              <a:rPr lang="en-US" dirty="0" smtClean="0"/>
              <a:t>4</a:t>
            </a:r>
            <a:r>
              <a:rPr lang="en-US" i="1" dirty="0" smtClean="0"/>
              <a:t>p</a:t>
            </a:r>
            <a:r>
              <a:rPr lang="en-US" baseline="30000" dirty="0" smtClean="0"/>
              <a:t>6</a:t>
            </a:r>
            <a:r>
              <a:rPr lang="en-US" dirty="0" smtClean="0"/>
              <a:t>4</a:t>
            </a:r>
            <a:r>
              <a:rPr lang="en-US" i="1" dirty="0" smtClean="0"/>
              <a:t>d</a:t>
            </a:r>
            <a:r>
              <a:rPr lang="en-US" baseline="30000" dirty="0" smtClean="0"/>
              <a:t>10</a:t>
            </a:r>
            <a:r>
              <a:rPr lang="en-US" dirty="0" smtClean="0"/>
              <a:t>5</a:t>
            </a:r>
            <a:r>
              <a:rPr lang="en-US" i="1" dirty="0" smtClean="0"/>
              <a:t>s</a:t>
            </a:r>
            <a:r>
              <a:rPr lang="en-US" baseline="30000" dirty="0" smtClean="0"/>
              <a:t>2</a:t>
            </a:r>
            <a:r>
              <a:rPr lang="en-US" dirty="0" smtClean="0"/>
              <a:t>5</a:t>
            </a:r>
            <a:r>
              <a:rPr lang="en-US" i="1" dirty="0" smtClean="0"/>
              <a:t>p</a:t>
            </a:r>
            <a:r>
              <a:rPr lang="en-US" baseline="30000" dirty="0" smtClean="0"/>
              <a:t>2    </a:t>
            </a:r>
            <a:r>
              <a:rPr lang="en-US" dirty="0" smtClean="0"/>
              <a:t>[Kr] 5</a:t>
            </a:r>
            <a:r>
              <a:rPr lang="en-US" i="1" dirty="0" smtClean="0"/>
              <a:t>s</a:t>
            </a:r>
            <a:r>
              <a:rPr lang="en-US" baseline="30000" dirty="0" smtClean="0"/>
              <a:t>2</a:t>
            </a:r>
            <a:r>
              <a:rPr lang="en-US" dirty="0" smtClean="0"/>
              <a:t>5</a:t>
            </a:r>
            <a:r>
              <a:rPr lang="en-US" i="1" dirty="0" smtClean="0"/>
              <a:t>p</a:t>
            </a:r>
            <a:r>
              <a:rPr lang="en-US" i="1" baseline="30000" dirty="0" smtClean="0"/>
              <a:t>2</a:t>
            </a:r>
            <a:endParaRPr lang="en-US" baseline="30000" dirty="0" smtClean="0"/>
          </a:p>
          <a:p>
            <a:r>
              <a:rPr lang="en-US" baseline="-25000" dirty="0" smtClean="0"/>
              <a:t>82</a:t>
            </a:r>
            <a:r>
              <a:rPr lang="en-US" dirty="0" smtClean="0"/>
              <a:t>Pb–1</a:t>
            </a:r>
            <a:r>
              <a:rPr lang="en-US" i="1" dirty="0" smtClean="0"/>
              <a:t>s</a:t>
            </a:r>
            <a:r>
              <a:rPr lang="en-US" baseline="30000" dirty="0" smtClean="0"/>
              <a:t>2</a:t>
            </a:r>
            <a:r>
              <a:rPr lang="en-US" dirty="0" smtClean="0"/>
              <a:t>2</a:t>
            </a:r>
            <a:r>
              <a:rPr lang="en-US" i="1" dirty="0" smtClean="0"/>
              <a:t>s</a:t>
            </a:r>
            <a:r>
              <a:rPr lang="en-US" baseline="30000" dirty="0" smtClean="0"/>
              <a:t>2</a:t>
            </a:r>
            <a:r>
              <a:rPr lang="en-US" dirty="0" smtClean="0"/>
              <a:t>2</a:t>
            </a:r>
            <a:r>
              <a:rPr lang="en-US" i="1" dirty="0" smtClean="0"/>
              <a:t>p</a:t>
            </a:r>
            <a:r>
              <a:rPr lang="en-US" baseline="30000" dirty="0" smtClean="0"/>
              <a:t>6</a:t>
            </a:r>
            <a:r>
              <a:rPr lang="en-US" dirty="0" smtClean="0"/>
              <a:t>3</a:t>
            </a:r>
            <a:r>
              <a:rPr lang="en-US" i="1" dirty="0" smtClean="0"/>
              <a:t>s</a:t>
            </a:r>
            <a:r>
              <a:rPr lang="en-US" baseline="30000" dirty="0" smtClean="0"/>
              <a:t>2</a:t>
            </a:r>
            <a:r>
              <a:rPr lang="en-US" dirty="0" smtClean="0"/>
              <a:t>3</a:t>
            </a:r>
            <a:r>
              <a:rPr lang="en-US" i="1" dirty="0" smtClean="0"/>
              <a:t>p</a:t>
            </a:r>
            <a:r>
              <a:rPr lang="en-US" baseline="30000" dirty="0" smtClean="0"/>
              <a:t>6</a:t>
            </a:r>
            <a:r>
              <a:rPr lang="en-US" dirty="0" smtClean="0"/>
              <a:t>3</a:t>
            </a:r>
            <a:r>
              <a:rPr lang="en-US" i="1" dirty="0" smtClean="0"/>
              <a:t>d</a:t>
            </a:r>
            <a:r>
              <a:rPr lang="en-US" baseline="30000" dirty="0" smtClean="0"/>
              <a:t>10</a:t>
            </a:r>
            <a:r>
              <a:rPr lang="en-US" dirty="0" smtClean="0"/>
              <a:t>4</a:t>
            </a:r>
            <a:r>
              <a:rPr lang="en-US" i="1" dirty="0" smtClean="0"/>
              <a:t>s</a:t>
            </a:r>
            <a:r>
              <a:rPr lang="en-US" baseline="30000" dirty="0" smtClean="0"/>
              <a:t>2</a:t>
            </a:r>
            <a:r>
              <a:rPr lang="en-US" dirty="0" smtClean="0"/>
              <a:t>4</a:t>
            </a:r>
            <a:r>
              <a:rPr lang="en-US" i="1" dirty="0" smtClean="0"/>
              <a:t>p</a:t>
            </a:r>
            <a:r>
              <a:rPr lang="en-US" baseline="30000" dirty="0" smtClean="0"/>
              <a:t>6</a:t>
            </a:r>
            <a:r>
              <a:rPr lang="en-US" dirty="0" smtClean="0"/>
              <a:t>4</a:t>
            </a:r>
            <a:r>
              <a:rPr lang="en-US" i="1" dirty="0" smtClean="0"/>
              <a:t>d</a:t>
            </a:r>
            <a:r>
              <a:rPr lang="en-US" baseline="30000" dirty="0" smtClean="0"/>
              <a:t>10</a:t>
            </a:r>
            <a:r>
              <a:rPr lang="en-US" dirty="0" smtClean="0"/>
              <a:t>4</a:t>
            </a:r>
            <a:r>
              <a:rPr lang="en-US" i="1" dirty="0" smtClean="0"/>
              <a:t>f</a:t>
            </a:r>
            <a:r>
              <a:rPr lang="en-US" baseline="30000" dirty="0" smtClean="0"/>
              <a:t>14</a:t>
            </a:r>
            <a:r>
              <a:rPr lang="en-US" dirty="0" smtClean="0"/>
              <a:t>5</a:t>
            </a:r>
            <a:r>
              <a:rPr lang="en-US" i="1" dirty="0" smtClean="0"/>
              <a:t>s</a:t>
            </a:r>
            <a:r>
              <a:rPr lang="en-US" baseline="30000" dirty="0" smtClean="0"/>
              <a:t>2</a:t>
            </a:r>
            <a:r>
              <a:rPr lang="en-US" dirty="0" smtClean="0"/>
              <a:t>5</a:t>
            </a:r>
            <a:r>
              <a:rPr lang="en-US" i="1" dirty="0" smtClean="0"/>
              <a:t>p</a:t>
            </a:r>
            <a:r>
              <a:rPr lang="en-US" baseline="30000" dirty="0" smtClean="0"/>
              <a:t>6</a:t>
            </a:r>
            <a:r>
              <a:rPr lang="en-US" dirty="0" smtClean="0"/>
              <a:t>5</a:t>
            </a:r>
            <a:r>
              <a:rPr lang="en-US" i="1" dirty="0" smtClean="0"/>
              <a:t>d</a:t>
            </a:r>
            <a:r>
              <a:rPr lang="en-US" baseline="30000" dirty="0" smtClean="0"/>
              <a:t>10</a:t>
            </a:r>
            <a:r>
              <a:rPr lang="en-US" dirty="0" smtClean="0"/>
              <a:t>6</a:t>
            </a:r>
            <a:r>
              <a:rPr lang="en-US" i="1" dirty="0" smtClean="0"/>
              <a:t>s</a:t>
            </a:r>
            <a:r>
              <a:rPr lang="en-US" baseline="30000" dirty="0" smtClean="0"/>
              <a:t>2</a:t>
            </a:r>
            <a:r>
              <a:rPr lang="en-US" dirty="0" smtClean="0"/>
              <a:t>6</a:t>
            </a:r>
            <a:r>
              <a:rPr lang="en-US" i="1" dirty="0" smtClean="0"/>
              <a:t>p</a:t>
            </a:r>
            <a:r>
              <a:rPr lang="en-US" i="1" baseline="30000" dirty="0" smtClean="0"/>
              <a:t>2</a:t>
            </a:r>
            <a:r>
              <a:rPr lang="en-US" dirty="0" smtClean="0"/>
              <a:t>[</a:t>
            </a:r>
            <a:r>
              <a:rPr lang="en-US" dirty="0" err="1" smtClean="0"/>
              <a:t>Xe</a:t>
            </a:r>
            <a:r>
              <a:rPr lang="en-US" dirty="0" smtClean="0"/>
              <a:t>]6</a:t>
            </a:r>
            <a:r>
              <a:rPr lang="en-US" i="1" dirty="0" smtClean="0"/>
              <a:t>s</a:t>
            </a:r>
            <a:r>
              <a:rPr lang="en-US" baseline="30000" dirty="0" smtClean="0"/>
              <a:t>2</a:t>
            </a:r>
            <a:r>
              <a:rPr lang="en-US" dirty="0" smtClean="0"/>
              <a:t>6</a:t>
            </a:r>
            <a:r>
              <a:rPr lang="en-US" i="1" dirty="0" smtClean="0"/>
              <a:t>p</a:t>
            </a:r>
            <a:r>
              <a:rPr lang="en-US" i="1" baseline="30000" dirty="0" smtClean="0"/>
              <a:t>2</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fontScale="90000"/>
          </a:bodyPr>
          <a:lstStyle/>
          <a:p>
            <a:r>
              <a:rPr lang="en-US" dirty="0" smtClean="0"/>
              <a:t>Properties of Group Iva Elements</a:t>
            </a:r>
            <a:endParaRPr lang="en-US" dirty="0"/>
          </a:p>
        </p:txBody>
      </p:sp>
      <p:graphicFrame>
        <p:nvGraphicFramePr>
          <p:cNvPr id="5" name="Content Placeholder 4"/>
          <p:cNvGraphicFramePr>
            <a:graphicFrameLocks noGrp="1"/>
          </p:cNvGraphicFramePr>
          <p:nvPr>
            <p:ph idx="1"/>
          </p:nvPr>
        </p:nvGraphicFramePr>
        <p:xfrm>
          <a:off x="304800" y="1219200"/>
          <a:ext cx="8382000" cy="5316220"/>
        </p:xfrm>
        <a:graphic>
          <a:graphicData uri="http://schemas.openxmlformats.org/drawingml/2006/table">
            <a:tbl>
              <a:tblPr firstRow="1" bandRow="1">
                <a:tableStyleId>{5C22544A-7EE6-4342-B048-85BDC9FD1C3A}</a:tableStyleId>
              </a:tblPr>
              <a:tblGrid>
                <a:gridCol w="1397000"/>
                <a:gridCol w="1397000"/>
                <a:gridCol w="1397000"/>
                <a:gridCol w="1397000"/>
                <a:gridCol w="1397000"/>
                <a:gridCol w="1397000"/>
              </a:tblGrid>
              <a:tr h="825500">
                <a:tc>
                  <a:txBody>
                    <a:bodyPr/>
                    <a:lstStyle/>
                    <a:p>
                      <a:r>
                        <a:rPr lang="en-US" dirty="0" smtClean="0"/>
                        <a:t>Element</a:t>
                      </a:r>
                      <a:endParaRPr lang="en-US" dirty="0"/>
                    </a:p>
                  </a:txBody>
                  <a:tcPr/>
                </a:tc>
                <a:tc>
                  <a:txBody>
                    <a:bodyPr/>
                    <a:lstStyle/>
                    <a:p>
                      <a:r>
                        <a:rPr lang="en-US" dirty="0" smtClean="0"/>
                        <a:t>Ionization</a:t>
                      </a:r>
                    </a:p>
                    <a:p>
                      <a:r>
                        <a:rPr lang="en-US" dirty="0" smtClean="0"/>
                        <a:t>Energy (</a:t>
                      </a:r>
                      <a:r>
                        <a:rPr lang="en-US" dirty="0" err="1" smtClean="0"/>
                        <a:t>Kjmol</a:t>
                      </a:r>
                      <a:r>
                        <a:rPr lang="en-US" dirty="0" smtClean="0"/>
                        <a:t> </a:t>
                      </a:r>
                      <a:r>
                        <a:rPr lang="en-US" baseline="30000" dirty="0" smtClean="0"/>
                        <a:t>-1</a:t>
                      </a:r>
                      <a:r>
                        <a:rPr lang="en-US" dirty="0" smtClean="0"/>
                        <a: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Electron Affinity</a:t>
                      </a:r>
                      <a:r>
                        <a:rPr lang="en-US" baseline="0" dirty="0" smtClean="0"/>
                        <a:t> </a:t>
                      </a:r>
                      <a:r>
                        <a:rPr lang="en-US" dirty="0" smtClean="0"/>
                        <a:t>(KJmol</a:t>
                      </a:r>
                      <a:r>
                        <a:rPr lang="en-US" baseline="30000" dirty="0" smtClean="0"/>
                        <a:t>-1</a:t>
                      </a:r>
                      <a:r>
                        <a:rPr lang="en-US" dirty="0" smtClean="0"/>
                        <a:t>)</a:t>
                      </a:r>
                    </a:p>
                    <a:p>
                      <a:endParaRPr lang="en-US" dirty="0"/>
                    </a:p>
                  </a:txBody>
                  <a:tcPr/>
                </a:tc>
                <a:tc>
                  <a:txBody>
                    <a:bodyPr/>
                    <a:lstStyle/>
                    <a:p>
                      <a:r>
                        <a:rPr lang="en-US" dirty="0" smtClean="0"/>
                        <a:t>Melting point</a:t>
                      </a:r>
                      <a:r>
                        <a:rPr kumimoji="0" lang="en-US" b="0" i="0" kern="1200" dirty="0" smtClean="0">
                          <a:solidFill>
                            <a:schemeClr val="dk1"/>
                          </a:solidFill>
                          <a:latin typeface="+mn-lt"/>
                          <a:ea typeface="+mn-ea"/>
                          <a:cs typeface="+mn-cs"/>
                        </a:rPr>
                        <a:t> °C</a:t>
                      </a:r>
                      <a:endParaRPr lang="en-US" dirty="0"/>
                    </a:p>
                  </a:txBody>
                  <a:tcPr/>
                </a:tc>
                <a:tc>
                  <a:txBody>
                    <a:bodyPr/>
                    <a:lstStyle/>
                    <a:p>
                      <a:r>
                        <a:rPr lang="en-US" dirty="0" smtClean="0"/>
                        <a:t>Boiling Point</a:t>
                      </a:r>
                      <a:r>
                        <a:rPr kumimoji="0" lang="en-US" b="0" i="0" kern="1200" dirty="0" smtClean="0">
                          <a:solidFill>
                            <a:schemeClr val="dk1"/>
                          </a:solidFill>
                          <a:latin typeface="+mn-lt"/>
                          <a:ea typeface="+mn-ea"/>
                          <a:cs typeface="+mn-cs"/>
                        </a:rPr>
                        <a:t> °C</a:t>
                      </a:r>
                      <a:endParaRPr lang="en-US" dirty="0"/>
                    </a:p>
                  </a:txBody>
                  <a:tcPr/>
                </a:tc>
                <a:tc>
                  <a:txBody>
                    <a:bodyPr/>
                    <a:lstStyle/>
                    <a:p>
                      <a:r>
                        <a:rPr lang="en-US" dirty="0" err="1" smtClean="0"/>
                        <a:t>Electronegativity</a:t>
                      </a:r>
                      <a:endParaRPr lang="en-US" dirty="0"/>
                    </a:p>
                  </a:txBody>
                  <a:tcPr/>
                </a:tc>
              </a:tr>
              <a:tr h="825500">
                <a:tc>
                  <a:txBody>
                    <a:bodyPr/>
                    <a:lstStyle/>
                    <a:p>
                      <a:r>
                        <a:rPr lang="en-US" dirty="0" smtClean="0"/>
                        <a:t>C</a:t>
                      </a:r>
                      <a:endParaRPr lang="en-US" dirty="0"/>
                    </a:p>
                  </a:txBody>
                  <a:tcPr/>
                </a:tc>
                <a:tc>
                  <a:txBody>
                    <a:bodyPr/>
                    <a:lstStyle/>
                    <a:p>
                      <a:r>
                        <a:rPr lang="en-US" dirty="0" smtClean="0"/>
                        <a:t>1086</a:t>
                      </a:r>
                      <a:endParaRPr lang="en-US" dirty="0"/>
                    </a:p>
                  </a:txBody>
                  <a:tcPr/>
                </a:tc>
                <a:tc>
                  <a:txBody>
                    <a:bodyPr/>
                    <a:lstStyle/>
                    <a:p>
                      <a:r>
                        <a:rPr lang="en-US" dirty="0" smtClean="0"/>
                        <a:t>122</a:t>
                      </a:r>
                      <a:endParaRPr lang="en-US" dirty="0"/>
                    </a:p>
                  </a:txBody>
                  <a:tcPr/>
                </a:tc>
                <a:tc>
                  <a:txBody>
                    <a:bodyPr/>
                    <a:lstStyle/>
                    <a:p>
                      <a:r>
                        <a:rPr lang="en-US" dirty="0" smtClean="0"/>
                        <a:t>4100</a:t>
                      </a:r>
                      <a:endParaRPr lang="en-US" dirty="0"/>
                    </a:p>
                  </a:txBody>
                  <a:tcPr/>
                </a:tc>
                <a:tc>
                  <a:txBody>
                    <a:bodyPr/>
                    <a:lstStyle/>
                    <a:p>
                      <a:r>
                        <a:rPr lang="en-US" dirty="0" smtClean="0"/>
                        <a:t>A</a:t>
                      </a:r>
                      <a:endParaRPr lang="en-US" dirty="0"/>
                    </a:p>
                  </a:txBody>
                  <a:tcPr/>
                </a:tc>
                <a:tc>
                  <a:txBody>
                    <a:bodyPr/>
                    <a:lstStyle/>
                    <a:p>
                      <a:r>
                        <a:rPr lang="en-US" dirty="0" smtClean="0"/>
                        <a:t>2.544</a:t>
                      </a:r>
                      <a:endParaRPr lang="en-US" dirty="0"/>
                    </a:p>
                  </a:txBody>
                  <a:tcPr/>
                </a:tc>
              </a:tr>
              <a:tr h="825500">
                <a:tc>
                  <a:txBody>
                    <a:bodyPr/>
                    <a:lstStyle/>
                    <a:p>
                      <a:r>
                        <a:rPr lang="en-US" dirty="0" smtClean="0"/>
                        <a:t>Si</a:t>
                      </a:r>
                      <a:endParaRPr lang="en-US" dirty="0"/>
                    </a:p>
                  </a:txBody>
                  <a:tcPr/>
                </a:tc>
                <a:tc>
                  <a:txBody>
                    <a:bodyPr/>
                    <a:lstStyle/>
                    <a:p>
                      <a:r>
                        <a:rPr lang="en-US" dirty="0" smtClean="0"/>
                        <a:t>786</a:t>
                      </a:r>
                      <a:endParaRPr lang="en-US" dirty="0"/>
                    </a:p>
                  </a:txBody>
                  <a:tcPr/>
                </a:tc>
                <a:tc>
                  <a:txBody>
                    <a:bodyPr/>
                    <a:lstStyle/>
                    <a:p>
                      <a:r>
                        <a:rPr lang="en-US" dirty="0" smtClean="0"/>
                        <a:t>134</a:t>
                      </a:r>
                      <a:endParaRPr lang="en-US" dirty="0"/>
                    </a:p>
                  </a:txBody>
                  <a:tcPr/>
                </a:tc>
                <a:tc>
                  <a:txBody>
                    <a:bodyPr/>
                    <a:lstStyle/>
                    <a:p>
                      <a:r>
                        <a:rPr lang="en-US" dirty="0" smtClean="0"/>
                        <a:t>1420</a:t>
                      </a:r>
                      <a:endParaRPr lang="en-US" dirty="0"/>
                    </a:p>
                  </a:txBody>
                  <a:tcPr/>
                </a:tc>
                <a:tc>
                  <a:txBody>
                    <a:bodyPr/>
                    <a:lstStyle/>
                    <a:p>
                      <a:r>
                        <a:rPr lang="en-US" dirty="0" smtClean="0"/>
                        <a:t>3280</a:t>
                      </a:r>
                      <a:endParaRPr lang="en-US" dirty="0"/>
                    </a:p>
                  </a:txBody>
                  <a:tcPr/>
                </a:tc>
                <a:tc>
                  <a:txBody>
                    <a:bodyPr/>
                    <a:lstStyle/>
                    <a:p>
                      <a:r>
                        <a:rPr lang="en-US" dirty="0" smtClean="0"/>
                        <a:t>1.916</a:t>
                      </a:r>
                      <a:endParaRPr lang="en-US" dirty="0"/>
                    </a:p>
                  </a:txBody>
                  <a:tcPr/>
                </a:tc>
              </a:tr>
              <a:tr h="825500">
                <a:tc>
                  <a:txBody>
                    <a:bodyPr/>
                    <a:lstStyle/>
                    <a:p>
                      <a:r>
                        <a:rPr lang="en-US" dirty="0" err="1" smtClean="0"/>
                        <a:t>Ge</a:t>
                      </a:r>
                      <a:endParaRPr lang="en-US" dirty="0"/>
                    </a:p>
                  </a:txBody>
                  <a:tcPr/>
                </a:tc>
                <a:tc>
                  <a:txBody>
                    <a:bodyPr/>
                    <a:lstStyle/>
                    <a:p>
                      <a:r>
                        <a:rPr lang="en-US" dirty="0" smtClean="0"/>
                        <a:t>762</a:t>
                      </a:r>
                      <a:endParaRPr lang="en-US" dirty="0"/>
                    </a:p>
                  </a:txBody>
                  <a:tcPr/>
                </a:tc>
                <a:tc>
                  <a:txBody>
                    <a:bodyPr/>
                    <a:lstStyle/>
                    <a:p>
                      <a:r>
                        <a:rPr lang="en-US" dirty="0" smtClean="0"/>
                        <a:t>120</a:t>
                      </a:r>
                      <a:endParaRPr lang="en-US" dirty="0"/>
                    </a:p>
                  </a:txBody>
                  <a:tcPr/>
                </a:tc>
                <a:tc>
                  <a:txBody>
                    <a:bodyPr/>
                    <a:lstStyle/>
                    <a:p>
                      <a:r>
                        <a:rPr lang="en-US" dirty="0" smtClean="0"/>
                        <a:t>945</a:t>
                      </a:r>
                      <a:endParaRPr lang="en-US" dirty="0"/>
                    </a:p>
                  </a:txBody>
                  <a:tcPr/>
                </a:tc>
                <a:tc>
                  <a:txBody>
                    <a:bodyPr/>
                    <a:lstStyle/>
                    <a:p>
                      <a:r>
                        <a:rPr lang="en-US" dirty="0" smtClean="0"/>
                        <a:t>2850</a:t>
                      </a:r>
                      <a:endParaRPr lang="en-US" dirty="0"/>
                    </a:p>
                  </a:txBody>
                  <a:tcPr/>
                </a:tc>
                <a:tc>
                  <a:txBody>
                    <a:bodyPr/>
                    <a:lstStyle/>
                    <a:p>
                      <a:r>
                        <a:rPr lang="en-US" dirty="0" smtClean="0"/>
                        <a:t>1.994</a:t>
                      </a:r>
                      <a:endParaRPr lang="en-US" dirty="0"/>
                    </a:p>
                  </a:txBody>
                  <a:tcPr/>
                </a:tc>
              </a:tr>
              <a:tr h="825500">
                <a:tc>
                  <a:txBody>
                    <a:bodyPr/>
                    <a:lstStyle/>
                    <a:p>
                      <a:r>
                        <a:rPr lang="en-US" dirty="0" err="1" smtClean="0"/>
                        <a:t>Sn</a:t>
                      </a:r>
                      <a:endParaRPr lang="en-US" dirty="0"/>
                    </a:p>
                  </a:txBody>
                  <a:tcPr/>
                </a:tc>
                <a:tc>
                  <a:txBody>
                    <a:bodyPr/>
                    <a:lstStyle/>
                    <a:p>
                      <a:r>
                        <a:rPr lang="en-US" dirty="0" smtClean="0"/>
                        <a:t>709</a:t>
                      </a:r>
                      <a:endParaRPr lang="en-US" dirty="0"/>
                    </a:p>
                  </a:txBody>
                  <a:tcPr/>
                </a:tc>
                <a:tc>
                  <a:txBody>
                    <a:bodyPr/>
                    <a:lstStyle/>
                    <a:p>
                      <a:r>
                        <a:rPr lang="en-US" dirty="0" smtClean="0"/>
                        <a:t>120</a:t>
                      </a:r>
                      <a:endParaRPr lang="en-US" dirty="0"/>
                    </a:p>
                  </a:txBody>
                  <a:tcPr/>
                </a:tc>
                <a:tc>
                  <a:txBody>
                    <a:bodyPr/>
                    <a:lstStyle/>
                    <a:p>
                      <a:r>
                        <a:rPr lang="en-US" dirty="0" smtClean="0"/>
                        <a:t>232</a:t>
                      </a:r>
                      <a:endParaRPr lang="en-US" dirty="0"/>
                    </a:p>
                  </a:txBody>
                  <a:tcPr/>
                </a:tc>
                <a:tc>
                  <a:txBody>
                    <a:bodyPr/>
                    <a:lstStyle/>
                    <a:p>
                      <a:r>
                        <a:rPr lang="en-US" dirty="0" smtClean="0"/>
                        <a:t>2623</a:t>
                      </a:r>
                      <a:endParaRPr lang="en-US" dirty="0"/>
                    </a:p>
                  </a:txBody>
                  <a:tcPr/>
                </a:tc>
                <a:tc>
                  <a:txBody>
                    <a:bodyPr/>
                    <a:lstStyle/>
                    <a:p>
                      <a:r>
                        <a:rPr lang="en-US" dirty="0" smtClean="0"/>
                        <a:t>1.824</a:t>
                      </a:r>
                      <a:endParaRPr lang="en-US" dirty="0"/>
                    </a:p>
                  </a:txBody>
                  <a:tcPr/>
                </a:tc>
              </a:tr>
              <a:tr h="825500">
                <a:tc>
                  <a:txBody>
                    <a:bodyPr/>
                    <a:lstStyle/>
                    <a:p>
                      <a:r>
                        <a:rPr lang="en-US" dirty="0" err="1" smtClean="0"/>
                        <a:t>Pb</a:t>
                      </a:r>
                      <a:endParaRPr lang="en-US" dirty="0"/>
                    </a:p>
                  </a:txBody>
                  <a:tcPr/>
                </a:tc>
                <a:tc>
                  <a:txBody>
                    <a:bodyPr/>
                    <a:lstStyle/>
                    <a:p>
                      <a:r>
                        <a:rPr lang="en-US" dirty="0" smtClean="0"/>
                        <a:t>716</a:t>
                      </a:r>
                      <a:endParaRPr lang="en-US" dirty="0"/>
                    </a:p>
                  </a:txBody>
                  <a:tcPr/>
                </a:tc>
                <a:tc>
                  <a:txBody>
                    <a:bodyPr/>
                    <a:lstStyle/>
                    <a:p>
                      <a:r>
                        <a:rPr lang="en-US" dirty="0" smtClean="0"/>
                        <a:t>35</a:t>
                      </a:r>
                      <a:endParaRPr lang="en-US" dirty="0"/>
                    </a:p>
                  </a:txBody>
                  <a:tcPr/>
                </a:tc>
                <a:tc>
                  <a:txBody>
                    <a:bodyPr/>
                    <a:lstStyle/>
                    <a:p>
                      <a:r>
                        <a:rPr lang="en-US" dirty="0" smtClean="0"/>
                        <a:t>327</a:t>
                      </a:r>
                      <a:endParaRPr lang="en-US" dirty="0"/>
                    </a:p>
                  </a:txBody>
                  <a:tcPr/>
                </a:tc>
                <a:tc>
                  <a:txBody>
                    <a:bodyPr/>
                    <a:lstStyle/>
                    <a:p>
                      <a:r>
                        <a:rPr lang="en-US" dirty="0" smtClean="0"/>
                        <a:t>1751</a:t>
                      </a:r>
                      <a:endParaRPr lang="en-US" dirty="0"/>
                    </a:p>
                  </a:txBody>
                  <a:tcPr/>
                </a:tc>
                <a:tc>
                  <a:txBody>
                    <a:bodyPr/>
                    <a:lstStyle/>
                    <a:p>
                      <a:r>
                        <a:rPr lang="en-US" dirty="0" smtClean="0"/>
                        <a:t>1.854</a:t>
                      </a:r>
                      <a:endParaRPr lang="en-US" dirty="0"/>
                    </a:p>
                  </a:txBody>
                  <a:tcPr/>
                </a:tc>
              </a:tr>
            </a:tbl>
          </a:graphicData>
        </a:graphic>
      </p:graphicFrame>
      <p:sp>
        <p:nvSpPr>
          <p:cNvPr id="4" name="Slide Number Placeholder 3"/>
          <p:cNvSpPr>
            <a:spLocks noGrp="1"/>
          </p:cNvSpPr>
          <p:nvPr>
            <p:ph type="sldNum" sz="quarter" idx="12"/>
          </p:nvPr>
        </p:nvSpPr>
        <p:spPr/>
        <p:txBody>
          <a:bodyPr/>
          <a:lstStyle/>
          <a:p>
            <a:fld id="{C8A017B1-AA8B-4117-9407-C3AD51B84228}" type="slidenum">
              <a:rPr lang="en-US" smtClean="0"/>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What do you think is this?</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52</a:t>
            </a:fld>
            <a:endParaRPr lang="en-US"/>
          </a:p>
        </p:txBody>
      </p:sp>
      <p:pic>
        <p:nvPicPr>
          <p:cNvPr id="5" name="Content Placeholder 4" descr="Carbon 3297"/>
          <p:cNvPicPr>
            <a:picLocks noGrp="1"/>
          </p:cNvPicPr>
          <p:nvPr>
            <p:ph idx="1"/>
          </p:nvPr>
        </p:nvPicPr>
        <p:blipFill>
          <a:blip r:embed="rId2"/>
          <a:srcRect/>
          <a:stretch>
            <a:fillRect/>
          </a:stretch>
        </p:blipFill>
        <p:spPr bwMode="auto">
          <a:xfrm>
            <a:off x="609600" y="2209800"/>
            <a:ext cx="8077200" cy="434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4a</a:t>
            </a:r>
            <a:endParaRPr lang="en-US" dirty="0"/>
          </a:p>
        </p:txBody>
      </p:sp>
      <p:sp>
        <p:nvSpPr>
          <p:cNvPr id="3" name="Content Placeholder 2"/>
          <p:cNvSpPr>
            <a:spLocks noGrp="1"/>
          </p:cNvSpPr>
          <p:nvPr>
            <p:ph idx="1"/>
          </p:nvPr>
        </p:nvSpPr>
        <p:spPr/>
        <p:txBody>
          <a:bodyPr/>
          <a:lstStyle/>
          <a:p>
            <a:r>
              <a:rPr lang="en-US" dirty="0" smtClean="0"/>
              <a:t> The Group is composed of metals, metalloids, and nonmetals, therefore the electronegative does not follow the normal trend</a:t>
            </a:r>
          </a:p>
          <a:p>
            <a:endParaRPr lang="en-US" dirty="0" smtClean="0"/>
          </a:p>
          <a:p>
            <a:r>
              <a:rPr lang="en-US" dirty="0" smtClean="0"/>
              <a:t>Carbon~ nonmetal</a:t>
            </a:r>
            <a:br>
              <a:rPr lang="en-US" dirty="0" smtClean="0"/>
            </a:br>
            <a:r>
              <a:rPr lang="en-US" dirty="0" smtClean="0"/>
              <a:t>Silicon~ metalloid</a:t>
            </a:r>
            <a:br>
              <a:rPr lang="en-US" dirty="0" smtClean="0"/>
            </a:br>
            <a:r>
              <a:rPr lang="en-US" dirty="0" smtClean="0"/>
              <a:t>Germanium~ metalloid</a:t>
            </a:r>
            <a:br>
              <a:rPr lang="en-US" dirty="0" smtClean="0"/>
            </a:br>
            <a:r>
              <a:rPr lang="en-US" dirty="0" smtClean="0"/>
              <a:t>Tin~ metal</a:t>
            </a:r>
            <a:br>
              <a:rPr lang="en-US" dirty="0" smtClean="0"/>
            </a:br>
            <a:r>
              <a:rPr lang="en-US" dirty="0" err="1" smtClean="0"/>
              <a:t>Lead~metal</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dirty="0" smtClean="0"/>
              <a:t>Isotopes of the Element Carbon</a:t>
            </a:r>
            <a:br>
              <a:rPr lang="en-US" b="1" dirty="0" smtClean="0"/>
            </a:br>
            <a:endParaRPr lang="en-US" dirty="0"/>
          </a:p>
        </p:txBody>
      </p:sp>
      <p:sp>
        <p:nvSpPr>
          <p:cNvPr id="3" name="Content Placeholder 2"/>
          <p:cNvSpPr>
            <a:spLocks noGrp="1"/>
          </p:cNvSpPr>
          <p:nvPr>
            <p:ph idx="1"/>
          </p:nvPr>
        </p:nvSpPr>
        <p:spPr>
          <a:xfrm>
            <a:off x="228600" y="609600"/>
            <a:ext cx="8458200" cy="5715000"/>
          </a:xfrm>
        </p:spPr>
        <p:txBody>
          <a:bodyPr/>
          <a:lstStyle/>
          <a:p>
            <a:endParaRPr lang="en-US" b="1" dirty="0" smtClean="0"/>
          </a:p>
          <a:p>
            <a:r>
              <a:rPr lang="en-US" b="1" dirty="0" smtClean="0"/>
              <a:t>Mass Number  Natural Abundance  Half-life</a:t>
            </a:r>
          </a:p>
          <a:p>
            <a:endParaRPr lang="en-US" b="1" dirty="0" smtClean="0"/>
          </a:p>
          <a:p>
            <a:pPr>
              <a:buNone/>
            </a:pPr>
            <a:r>
              <a:rPr lang="en-US" b="1" dirty="0" smtClean="0"/>
              <a:t>		12		</a:t>
            </a:r>
            <a:r>
              <a:rPr lang="en-US" dirty="0" smtClean="0"/>
              <a:t> 98.93%	Stable</a:t>
            </a:r>
            <a:endParaRPr lang="en-US" b="1" dirty="0" smtClean="0"/>
          </a:p>
          <a:p>
            <a:pPr>
              <a:buNone/>
            </a:pPr>
            <a:r>
              <a:rPr lang="en-US" b="1" dirty="0" smtClean="0"/>
              <a:t>		13		</a:t>
            </a:r>
            <a:r>
              <a:rPr lang="en-US" dirty="0" smtClean="0"/>
              <a:t> 1.07%		Stable</a:t>
            </a:r>
          </a:p>
          <a:p>
            <a:pPr>
              <a:buNone/>
            </a:pPr>
            <a:r>
              <a:rPr lang="en-US" dirty="0" smtClean="0"/>
              <a:t>		14				 5700 years</a:t>
            </a:r>
          </a:p>
          <a:p>
            <a:pPr>
              <a:buNone/>
            </a:pPr>
            <a:endParaRPr lang="en-US" dirty="0" smtClean="0"/>
          </a:p>
          <a:p>
            <a:pPr>
              <a:buNone/>
            </a:pPr>
            <a:r>
              <a:rPr lang="en-US" dirty="0" smtClean="0"/>
              <a:t>Carbon 14 is use to detect when a living thing has died, </a:t>
            </a:r>
            <a:r>
              <a:rPr lang="en-US" dirty="0" err="1" smtClean="0"/>
              <a:t>i.e</a:t>
            </a:r>
            <a:r>
              <a:rPr lang="en-US" dirty="0" smtClean="0"/>
              <a:t> carbon dating</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Occurrence of Carbon</a:t>
            </a:r>
            <a:endParaRPr lang="en-US" dirty="0"/>
          </a:p>
        </p:txBody>
      </p:sp>
      <p:sp>
        <p:nvSpPr>
          <p:cNvPr id="3" name="Content Placeholder 2"/>
          <p:cNvSpPr>
            <a:spLocks noGrp="1"/>
          </p:cNvSpPr>
          <p:nvPr>
            <p:ph idx="1"/>
          </p:nvPr>
        </p:nvSpPr>
        <p:spPr>
          <a:xfrm>
            <a:off x="304800" y="1447800"/>
            <a:ext cx="8534400" cy="5105400"/>
          </a:xfrm>
        </p:spPr>
        <p:txBody>
          <a:bodyPr>
            <a:normAutofit fontScale="92500" lnSpcReduction="10000"/>
          </a:bodyPr>
          <a:lstStyle/>
          <a:p>
            <a:r>
              <a:rPr lang="en-US" dirty="0" smtClean="0"/>
              <a:t>Carbon is an extraordinary element. It occurs in more different forms than any other element in the periodic table. </a:t>
            </a:r>
          </a:p>
          <a:p>
            <a:r>
              <a:rPr lang="en-US" dirty="0" smtClean="0"/>
              <a:t> More than ten million compounds of carbon are known. No other element, except for </a:t>
            </a:r>
            <a:r>
              <a:rPr lang="en-US" b="1" dirty="0" smtClean="0"/>
              <a:t>hydrogen, </a:t>
            </a:r>
            <a:r>
              <a:rPr lang="en-US" dirty="0" smtClean="0"/>
              <a:t>occurs in even a fraction of that number of compounds.</a:t>
            </a:r>
          </a:p>
          <a:p>
            <a:r>
              <a:rPr lang="en-US" dirty="0" smtClean="0"/>
              <a:t>As an element, carbon occurs in a striking variety of forms. Coal, soot, and diamonds are all nearly pure forms of carbon. Carbon also occurs in a form, discovered only recently, known as fullerenes </a:t>
            </a:r>
          </a:p>
          <a:p>
            <a:endParaRPr lang="en-US" dirty="0" smtClean="0"/>
          </a:p>
          <a:p>
            <a:r>
              <a:rPr lang="en-US" dirty="0" smtClean="0"/>
              <a:t> Fullerene carbon holds the promise for opening a whole new field of chemistry </a:t>
            </a:r>
          </a:p>
          <a:p>
            <a:r>
              <a:rPr lang="en-US" dirty="0" smtClean="0"/>
              <a:t>Carbon occurs extensively in all living organisms as proteins, fats, carbohydrates (sugars and starches), and nucleic acids.</a:t>
            </a:r>
          </a:p>
          <a:p>
            <a:pPr>
              <a:buNone/>
            </a:pP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55</a:t>
            </a:fld>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Allotropes of Carbon</a:t>
            </a:r>
            <a:endParaRPr lang="en-US" dirty="0"/>
          </a:p>
        </p:txBody>
      </p:sp>
      <p:sp>
        <p:nvSpPr>
          <p:cNvPr id="3" name="Content Placeholder 2"/>
          <p:cNvSpPr>
            <a:spLocks noGrp="1"/>
          </p:cNvSpPr>
          <p:nvPr>
            <p:ph idx="1"/>
          </p:nvPr>
        </p:nvSpPr>
        <p:spPr>
          <a:xfrm>
            <a:off x="304800" y="1295400"/>
            <a:ext cx="8382000" cy="5257800"/>
          </a:xfrm>
        </p:spPr>
        <p:txBody>
          <a:bodyPr>
            <a:normAutofit fontScale="77500" lnSpcReduction="20000"/>
          </a:bodyPr>
          <a:lstStyle/>
          <a:p>
            <a:endParaRPr lang="en-US" dirty="0" smtClean="0"/>
          </a:p>
          <a:p>
            <a:r>
              <a:rPr lang="en-US" dirty="0" smtClean="0"/>
              <a:t>Carbon exists in a number of allotropic forms (Allotropes are forms of an element with different physical and chemical properties)</a:t>
            </a:r>
          </a:p>
          <a:p>
            <a:endParaRPr lang="en-US" dirty="0" smtClean="0"/>
          </a:p>
          <a:p>
            <a:r>
              <a:rPr lang="en-US" dirty="0" smtClean="0"/>
              <a:t>E.g.  are diamond and graphite which have crystalline structures (In a crystalline material, atoms are arranged in a neat orderly pattern) </a:t>
            </a:r>
          </a:p>
          <a:p>
            <a:endParaRPr lang="en-US" dirty="0" smtClean="0"/>
          </a:p>
          <a:p>
            <a:r>
              <a:rPr lang="en-US" dirty="0" smtClean="0"/>
              <a:t>Graphite is found in pencil "lead" and ball-bearing lubricants</a:t>
            </a:r>
          </a:p>
          <a:p>
            <a:r>
              <a:rPr lang="en-US" dirty="0" smtClean="0"/>
              <a:t> Example of non-crystalline allotropes of carbon are coal, lampblack, charcoal, carbon black, and coke</a:t>
            </a:r>
          </a:p>
          <a:p>
            <a:r>
              <a:rPr lang="en-US" dirty="0" smtClean="0"/>
              <a:t> Carbon black is similar to soot</a:t>
            </a:r>
          </a:p>
          <a:p>
            <a:r>
              <a:rPr lang="en-US" dirty="0" smtClean="0"/>
              <a:t> Coke is nearly pure carbon formed when coal is heated in the absence of air</a:t>
            </a:r>
          </a:p>
          <a:p>
            <a:r>
              <a:rPr lang="en-US" dirty="0" smtClean="0"/>
              <a:t>These Carbon allotropes that lack crystalline structure are amorphous, or without crystalline shape </a:t>
            </a:r>
          </a:p>
          <a:p>
            <a:endParaRPr lang="en-US" dirty="0" smtClean="0"/>
          </a:p>
          <a:p>
            <a:r>
              <a:rPr lang="en-US" dirty="0" smtClean="0"/>
              <a:t>(</a:t>
            </a:r>
            <a:r>
              <a:rPr lang="en-US" b="1" i="1" dirty="0" smtClean="0"/>
              <a:t>Elemental Forms of Carbon: Graphite, Diamond, Coke, and Carbon Black)</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dirty="0" smtClean="0"/>
              <a:t>Allotropes of Carbon</a:t>
            </a:r>
            <a:endParaRPr lang="en-US" dirty="0"/>
          </a:p>
        </p:txBody>
      </p:sp>
      <p:sp>
        <p:nvSpPr>
          <p:cNvPr id="3" name="Content Placeholder 2"/>
          <p:cNvSpPr>
            <a:spLocks noGrp="1"/>
          </p:cNvSpPr>
          <p:nvPr>
            <p:ph idx="1"/>
          </p:nvPr>
        </p:nvSpPr>
        <p:spPr>
          <a:xfrm>
            <a:off x="304800" y="1371600"/>
            <a:ext cx="8382000" cy="5181600"/>
          </a:xfrm>
        </p:spPr>
        <p:txBody>
          <a:bodyPr>
            <a:normAutofit/>
          </a:bodyPr>
          <a:lstStyle/>
          <a:p>
            <a:endParaRPr lang="en-US" dirty="0" smtClean="0"/>
          </a:p>
          <a:p>
            <a:r>
              <a:rPr lang="en-US" dirty="0" smtClean="0"/>
              <a:t>The allotropes of carbon have very different chemical and physical properties</a:t>
            </a:r>
          </a:p>
          <a:p>
            <a:endParaRPr lang="en-US" dirty="0" smtClean="0"/>
          </a:p>
          <a:p>
            <a:r>
              <a:rPr lang="en-US" dirty="0" smtClean="0"/>
              <a:t>For example, diamond is the hardest natural substance known. It has a rating of 10 on the </a:t>
            </a:r>
            <a:r>
              <a:rPr lang="en-US" dirty="0" err="1" smtClean="0"/>
              <a:t>Mohs</a:t>
            </a:r>
            <a:r>
              <a:rPr lang="en-US" dirty="0" smtClean="0"/>
              <a:t> scale (The </a:t>
            </a:r>
            <a:r>
              <a:rPr lang="en-US" dirty="0" err="1" smtClean="0"/>
              <a:t>Mohs</a:t>
            </a:r>
            <a:r>
              <a:rPr lang="en-US" dirty="0" smtClean="0"/>
              <a:t> scale is a way of expressing the hardness of a material, It runs from 0 (for talc) to 10 (for diamond)</a:t>
            </a:r>
          </a:p>
          <a:p>
            <a:r>
              <a:rPr lang="en-US" dirty="0" smtClean="0"/>
              <a:t>M.P. for Diamond is 3,700°C (6,700°F) and its B.P. is about 4,200°C (7,600°F)</a:t>
            </a:r>
          </a:p>
          <a:p>
            <a:r>
              <a:rPr lang="en-US" dirty="0" smtClean="0"/>
              <a:t>Its density is 3.514 g/cm</a:t>
            </a:r>
            <a:r>
              <a:rPr lang="en-US" baseline="30000" dirty="0" smtClean="0"/>
              <a:t>3</a:t>
            </a:r>
            <a:r>
              <a:rPr lang="en-US" dirty="0" smtClean="0"/>
              <a:t>) </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Allotropes of Carbon</a:t>
            </a:r>
            <a:endParaRPr lang="en-US" dirty="0"/>
          </a:p>
        </p:txBody>
      </p:sp>
      <p:sp>
        <p:nvSpPr>
          <p:cNvPr id="3" name="Content Placeholder 2"/>
          <p:cNvSpPr>
            <a:spLocks noGrp="1"/>
          </p:cNvSpPr>
          <p:nvPr>
            <p:ph idx="1"/>
          </p:nvPr>
        </p:nvSpPr>
        <p:spPr>
          <a:xfrm>
            <a:off x="228600" y="1219200"/>
            <a:ext cx="8458200" cy="5334000"/>
          </a:xfrm>
        </p:spPr>
        <p:txBody>
          <a:bodyPr>
            <a:normAutofit fontScale="92500" lnSpcReduction="10000"/>
          </a:bodyPr>
          <a:lstStyle/>
          <a:p>
            <a:r>
              <a:rPr lang="en-US" dirty="0" smtClean="0"/>
              <a:t>On the other hand, graphite is a very soft material. It is often used as the "lead" in lead pencils. It has a hardness of 2.0 to 2.5 on the </a:t>
            </a:r>
            <a:r>
              <a:rPr lang="en-US" dirty="0" err="1" smtClean="0"/>
              <a:t>Mohs</a:t>
            </a:r>
            <a:r>
              <a:rPr lang="en-US" dirty="0" smtClean="0"/>
              <a:t> scale</a:t>
            </a:r>
          </a:p>
          <a:p>
            <a:endParaRPr lang="en-US" dirty="0" smtClean="0"/>
          </a:p>
          <a:p>
            <a:r>
              <a:rPr lang="en-US" dirty="0" smtClean="0"/>
              <a:t> Graphite does not melt when heated, but sublimes at about 3,650°C (6.600°F)</a:t>
            </a:r>
          </a:p>
          <a:p>
            <a:endParaRPr lang="en-US" dirty="0" smtClean="0"/>
          </a:p>
          <a:p>
            <a:r>
              <a:rPr lang="en-US" dirty="0" smtClean="0"/>
              <a:t> Its density is 2.26 g/cm</a:t>
            </a:r>
            <a:r>
              <a:rPr lang="en-US" baseline="30000" dirty="0" smtClean="0"/>
              <a:t>3</a:t>
            </a:r>
            <a:r>
              <a:rPr lang="en-US" dirty="0" smtClean="0"/>
              <a:t> . The numerical value for these properties varies depending on where the graphite originates</a:t>
            </a:r>
          </a:p>
          <a:p>
            <a:endParaRPr lang="en-US" dirty="0" smtClean="0"/>
          </a:p>
          <a:p>
            <a:r>
              <a:rPr lang="en-US" dirty="0" smtClean="0"/>
              <a:t>The amorphous forms of carbon, like other non-crystalline materials, do not have clear-cut melting and boiling points</a:t>
            </a:r>
          </a:p>
          <a:p>
            <a:endParaRPr lang="en-US" dirty="0" smtClean="0"/>
          </a:p>
          <a:p>
            <a:r>
              <a:rPr lang="en-US" dirty="0" smtClean="0"/>
              <a:t> Their densities vary depending on where they originate</a:t>
            </a:r>
          </a:p>
          <a:p>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smtClean="0"/>
              <a:t>Comparing Diamond and Graphite</a:t>
            </a:r>
            <a:endParaRPr lang="en-US" dirty="0"/>
          </a:p>
        </p:txBody>
      </p:sp>
      <p:sp>
        <p:nvSpPr>
          <p:cNvPr id="3" name="Content Placeholder 2"/>
          <p:cNvSpPr>
            <a:spLocks noGrp="1"/>
          </p:cNvSpPr>
          <p:nvPr>
            <p:ph idx="1"/>
          </p:nvPr>
        </p:nvSpPr>
        <p:spPr>
          <a:xfrm>
            <a:off x="304800" y="1524000"/>
            <a:ext cx="8382000" cy="4800600"/>
          </a:xfrm>
        </p:spPr>
        <p:txBody>
          <a:bodyPr>
            <a:normAutofit lnSpcReduction="10000"/>
          </a:bodyPr>
          <a:lstStyle/>
          <a:p>
            <a:r>
              <a:rPr lang="en-US" dirty="0" smtClean="0"/>
              <a:t>Diamond (3.514 g/cm</a:t>
            </a:r>
            <a:r>
              <a:rPr lang="en-US" baseline="30000" dirty="0" smtClean="0"/>
              <a:t>3</a:t>
            </a:r>
            <a:r>
              <a:rPr lang="en-US" dirty="0" smtClean="0"/>
              <a:t>) is much denser than graphite (2.26 g/cm</a:t>
            </a:r>
            <a:r>
              <a:rPr lang="en-US" baseline="30000" dirty="0" smtClean="0"/>
              <a:t>3</a:t>
            </a:r>
            <a:r>
              <a:rPr lang="en-US" dirty="0" smtClean="0"/>
              <a:t>)</a:t>
            </a:r>
          </a:p>
          <a:p>
            <a:endParaRPr lang="en-US" dirty="0" smtClean="0"/>
          </a:p>
          <a:p>
            <a:r>
              <a:rPr lang="en-US" dirty="0" smtClean="0"/>
              <a:t>Whereas diamond is the hardest substance known, graphite is one of the softest</a:t>
            </a:r>
          </a:p>
          <a:p>
            <a:endParaRPr lang="en-US" dirty="0" smtClean="0"/>
          </a:p>
          <a:p>
            <a:r>
              <a:rPr lang="en-US" dirty="0" smtClean="0"/>
              <a:t>Diamond is an excellent insulator, with little or no tendency to carry an electric current</a:t>
            </a:r>
          </a:p>
          <a:p>
            <a:endParaRPr lang="en-US" dirty="0" smtClean="0"/>
          </a:p>
          <a:p>
            <a:r>
              <a:rPr lang="en-US" dirty="0" smtClean="0"/>
              <a:t>Graphite is such a good conductor of electricity that graphite electrodes are used in electrical cells.</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0"/>
            <a:ext cx="8229600" cy="10668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Table 1 </a:t>
            </a:r>
            <a:r>
              <a:rPr lang="en-US" sz="5400" b="1" dirty="0" smtClean="0"/>
              <a:t>Properties of Hydrogen</a:t>
            </a:r>
            <a:endParaRPr lang="en-ZA" dirty="0" smtClean="0"/>
          </a:p>
        </p:txBody>
      </p:sp>
      <p:sp>
        <p:nvSpPr>
          <p:cNvPr id="9219" name="Content Placeholder 2"/>
          <p:cNvSpPr>
            <a:spLocks noGrp="1"/>
          </p:cNvSpPr>
          <p:nvPr>
            <p:ph idx="1"/>
          </p:nvPr>
        </p:nvSpPr>
        <p:spPr>
          <a:xfrm>
            <a:off x="0" y="1295400"/>
            <a:ext cx="9144000" cy="5334000"/>
          </a:xfrm>
        </p:spPr>
        <p:txBody>
          <a:bodyPr>
            <a:normAutofit lnSpcReduction="10000"/>
          </a:bodyPr>
          <a:lstStyle/>
          <a:p>
            <a:pPr>
              <a:buNone/>
            </a:pPr>
            <a:endParaRPr lang="en-US" sz="3200" b="1" dirty="0" smtClean="0"/>
          </a:p>
          <a:p>
            <a:endParaRPr lang="en-ZA" sz="3200" dirty="0" smtClean="0"/>
          </a:p>
          <a:p>
            <a:endParaRPr lang="en-US" sz="3200" dirty="0" smtClean="0"/>
          </a:p>
          <a:p>
            <a:pPr>
              <a:buNone/>
            </a:pPr>
            <a:endParaRPr lang="en-ZA" sz="3200" dirty="0" smtClean="0"/>
          </a:p>
          <a:p>
            <a:pPr>
              <a:buNone/>
            </a:pPr>
            <a:endParaRPr lang="en-ZA" sz="3200" dirty="0" smtClean="0"/>
          </a:p>
          <a:p>
            <a:endParaRPr lang="en-US" sz="3000" dirty="0" smtClean="0"/>
          </a:p>
          <a:p>
            <a:pPr>
              <a:buNone/>
            </a:pPr>
            <a:endParaRPr lang="en-US" sz="3000" dirty="0" smtClean="0"/>
          </a:p>
          <a:p>
            <a:pPr>
              <a:buNone/>
            </a:pPr>
            <a:endParaRPr lang="en-US" sz="3000" dirty="0" smtClean="0"/>
          </a:p>
          <a:p>
            <a:pPr>
              <a:buNone/>
            </a:pPr>
            <a:endParaRPr lang="en-US" sz="3000" dirty="0" smtClean="0"/>
          </a:p>
          <a:p>
            <a:pPr>
              <a:buNone/>
            </a:pPr>
            <a:r>
              <a:rPr lang="en-US" sz="3000" dirty="0" smtClean="0"/>
              <a:t> </a:t>
            </a:r>
          </a:p>
          <a:p>
            <a:pPr>
              <a:buNone/>
            </a:pPr>
            <a:endParaRPr lang="en-US" dirty="0" smtClean="0"/>
          </a:p>
          <a:p>
            <a:endParaRPr lang="en-ZA" dirty="0" smtClean="0"/>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6</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graphicFrame>
        <p:nvGraphicFramePr>
          <p:cNvPr id="6" name="Table 5"/>
          <p:cNvGraphicFramePr>
            <a:graphicFrameLocks noGrp="1"/>
          </p:cNvGraphicFramePr>
          <p:nvPr/>
        </p:nvGraphicFramePr>
        <p:xfrm>
          <a:off x="2" y="1295401"/>
          <a:ext cx="9143995" cy="4239080"/>
        </p:xfrm>
        <a:graphic>
          <a:graphicData uri="http://schemas.openxmlformats.org/drawingml/2006/table">
            <a:tbl>
              <a:tblPr firstRow="1" bandRow="1">
                <a:tableStyleId>{5C22544A-7EE6-4342-B048-85BDC9FD1C3A}</a:tableStyleId>
              </a:tblPr>
              <a:tblGrid>
                <a:gridCol w="1066798"/>
                <a:gridCol w="1295400"/>
                <a:gridCol w="990600"/>
                <a:gridCol w="1371600"/>
                <a:gridCol w="1219200"/>
                <a:gridCol w="1371600"/>
                <a:gridCol w="1828797"/>
              </a:tblGrid>
              <a:tr h="1781548">
                <a:tc>
                  <a:txBody>
                    <a:bodyPr/>
                    <a:lstStyle/>
                    <a:p>
                      <a:r>
                        <a:rPr lang="en-US" dirty="0" smtClean="0"/>
                        <a:t>Isotope</a:t>
                      </a:r>
                      <a:endParaRPr lang="en-US" dirty="0"/>
                    </a:p>
                  </a:txBody>
                  <a:tcPr/>
                </a:tc>
                <a:tc>
                  <a:txBody>
                    <a:bodyPr/>
                    <a:lstStyle/>
                    <a:p>
                      <a:r>
                        <a:rPr lang="en-US" dirty="0" smtClean="0"/>
                        <a:t>Abundance (%)</a:t>
                      </a:r>
                      <a:endParaRPr lang="en-US" dirty="0"/>
                    </a:p>
                  </a:txBody>
                  <a:tcPr/>
                </a:tc>
                <a:tc>
                  <a:txBody>
                    <a:bodyPr/>
                    <a:lstStyle/>
                    <a:p>
                      <a:r>
                        <a:rPr lang="en-US" dirty="0" smtClean="0"/>
                        <a:t>Atomic </a:t>
                      </a:r>
                      <a:r>
                        <a:rPr lang="en-US" baseline="0" dirty="0" smtClean="0"/>
                        <a:t> Mass</a:t>
                      </a:r>
                      <a:endParaRPr lang="en-US" dirty="0"/>
                    </a:p>
                  </a:txBody>
                  <a:tcPr/>
                </a:tc>
                <a:tc>
                  <a:txBody>
                    <a:bodyPr/>
                    <a:lstStyle/>
                    <a:p>
                      <a:r>
                        <a:rPr lang="en-US" dirty="0" smtClean="0"/>
                        <a:t>Melting Point (K)</a:t>
                      </a:r>
                      <a:endParaRPr lang="en-US" dirty="0"/>
                    </a:p>
                  </a:txBody>
                  <a:tcPr/>
                </a:tc>
                <a:tc>
                  <a:txBody>
                    <a:bodyPr/>
                    <a:lstStyle/>
                    <a:p>
                      <a:r>
                        <a:rPr lang="en-US" dirty="0" smtClean="0"/>
                        <a:t>Boiling Point (K)</a:t>
                      </a:r>
                      <a:endParaRPr lang="en-US" dirty="0"/>
                    </a:p>
                  </a:txBody>
                  <a:tcPr/>
                </a:tc>
                <a:tc>
                  <a:txBody>
                    <a:bodyPr/>
                    <a:lstStyle/>
                    <a:p>
                      <a:r>
                        <a:rPr lang="en-US" dirty="0" smtClean="0"/>
                        <a:t>Critical Temperature (K)</a:t>
                      </a:r>
                      <a:r>
                        <a:rPr lang="en-US" baseline="30000" dirty="0" smtClean="0"/>
                        <a:t>a</a:t>
                      </a:r>
                      <a:endParaRPr lang="en-US" baseline="30000" dirty="0"/>
                    </a:p>
                  </a:txBody>
                  <a:tcPr/>
                </a:tc>
                <a:tc>
                  <a:txBody>
                    <a:bodyPr/>
                    <a:lstStyle/>
                    <a:p>
                      <a:r>
                        <a:rPr lang="en-US" dirty="0" err="1" smtClean="0"/>
                        <a:t>Enthapy</a:t>
                      </a:r>
                      <a:r>
                        <a:rPr lang="en-US" dirty="0" smtClean="0"/>
                        <a:t> of Dissociation(KJ mol</a:t>
                      </a:r>
                      <a:r>
                        <a:rPr lang="en-US" baseline="30000" dirty="0" smtClean="0"/>
                        <a:t>-1</a:t>
                      </a:r>
                      <a:r>
                        <a:rPr lang="en-US" dirty="0" smtClean="0"/>
                        <a:t> at 25</a:t>
                      </a:r>
                      <a:r>
                        <a:rPr lang="en-US" baseline="30000" dirty="0" smtClean="0"/>
                        <a:t>oc</a:t>
                      </a:r>
                      <a:r>
                        <a:rPr lang="en-US" dirty="0" smtClean="0"/>
                        <a:t>)</a:t>
                      </a:r>
                      <a:endParaRPr lang="en-US" dirty="0"/>
                    </a:p>
                  </a:txBody>
                  <a:tcPr/>
                </a:tc>
              </a:tr>
              <a:tr h="771566">
                <a:tc>
                  <a:txBody>
                    <a:bodyPr/>
                    <a:lstStyle/>
                    <a:p>
                      <a:r>
                        <a:rPr lang="en-US" dirty="0" err="1" smtClean="0"/>
                        <a:t>Protium</a:t>
                      </a:r>
                      <a:r>
                        <a:rPr lang="en-US" dirty="0" smtClean="0"/>
                        <a:t> (</a:t>
                      </a:r>
                      <a:r>
                        <a:rPr lang="en-US" baseline="30000" dirty="0" smtClean="0"/>
                        <a:t>1</a:t>
                      </a:r>
                      <a:r>
                        <a:rPr lang="en-US" dirty="0" smtClean="0"/>
                        <a:t>H), H</a:t>
                      </a:r>
                      <a:endParaRPr lang="en-US" dirty="0"/>
                    </a:p>
                  </a:txBody>
                  <a:tcPr/>
                </a:tc>
                <a:tc>
                  <a:txBody>
                    <a:bodyPr/>
                    <a:lstStyle/>
                    <a:p>
                      <a:r>
                        <a:rPr lang="en-US" dirty="0" smtClean="0"/>
                        <a:t>99.985</a:t>
                      </a:r>
                      <a:endParaRPr lang="en-US" dirty="0"/>
                    </a:p>
                  </a:txBody>
                  <a:tcPr/>
                </a:tc>
                <a:tc>
                  <a:txBody>
                    <a:bodyPr/>
                    <a:lstStyle/>
                    <a:p>
                      <a:r>
                        <a:rPr lang="en-US" dirty="0" smtClean="0"/>
                        <a:t>1.007825</a:t>
                      </a:r>
                      <a:endParaRPr lang="en-US" dirty="0"/>
                    </a:p>
                  </a:txBody>
                  <a:tcPr/>
                </a:tc>
                <a:tc>
                  <a:txBody>
                    <a:bodyPr/>
                    <a:lstStyle/>
                    <a:p>
                      <a:r>
                        <a:rPr lang="en-US" dirty="0" smtClean="0"/>
                        <a:t>13.957</a:t>
                      </a:r>
                      <a:endParaRPr lang="en-US" dirty="0"/>
                    </a:p>
                  </a:txBody>
                  <a:tcPr/>
                </a:tc>
                <a:tc>
                  <a:txBody>
                    <a:bodyPr/>
                    <a:lstStyle/>
                    <a:p>
                      <a:r>
                        <a:rPr lang="en-US" dirty="0" smtClean="0"/>
                        <a:t>20.30</a:t>
                      </a:r>
                      <a:endParaRPr lang="en-US" dirty="0"/>
                    </a:p>
                  </a:txBody>
                  <a:tcPr/>
                </a:tc>
                <a:tc>
                  <a:txBody>
                    <a:bodyPr/>
                    <a:lstStyle/>
                    <a:p>
                      <a:r>
                        <a:rPr lang="en-US" dirty="0" smtClean="0"/>
                        <a:t>33.19</a:t>
                      </a:r>
                      <a:endParaRPr lang="en-US" dirty="0"/>
                    </a:p>
                  </a:txBody>
                  <a:tcPr/>
                </a:tc>
                <a:tc>
                  <a:txBody>
                    <a:bodyPr/>
                    <a:lstStyle/>
                    <a:p>
                      <a:r>
                        <a:rPr lang="en-US" dirty="0" smtClean="0"/>
                        <a:t>435.88</a:t>
                      </a:r>
                      <a:endParaRPr lang="en-US" dirty="0"/>
                    </a:p>
                  </a:txBody>
                  <a:tcPr/>
                </a:tc>
              </a:tr>
              <a:tr h="771566">
                <a:tc>
                  <a:txBody>
                    <a:bodyPr/>
                    <a:lstStyle/>
                    <a:p>
                      <a:r>
                        <a:rPr lang="en-US" dirty="0" smtClean="0"/>
                        <a:t>Deuterium (</a:t>
                      </a:r>
                      <a:r>
                        <a:rPr lang="en-US" baseline="30000" dirty="0" smtClean="0"/>
                        <a:t>2</a:t>
                      </a:r>
                      <a:r>
                        <a:rPr lang="en-US" dirty="0" smtClean="0"/>
                        <a:t>H), D</a:t>
                      </a:r>
                      <a:endParaRPr lang="en-US" dirty="0"/>
                    </a:p>
                  </a:txBody>
                  <a:tcPr/>
                </a:tc>
                <a:tc>
                  <a:txBody>
                    <a:bodyPr/>
                    <a:lstStyle/>
                    <a:p>
                      <a:r>
                        <a:rPr lang="en-US" dirty="0" smtClean="0"/>
                        <a:t>0.015</a:t>
                      </a:r>
                      <a:endParaRPr lang="en-US" dirty="0"/>
                    </a:p>
                  </a:txBody>
                  <a:tcPr/>
                </a:tc>
                <a:tc>
                  <a:txBody>
                    <a:bodyPr/>
                    <a:lstStyle/>
                    <a:p>
                      <a:r>
                        <a:rPr lang="en-US" dirty="0" smtClean="0"/>
                        <a:t>2.014102</a:t>
                      </a:r>
                      <a:endParaRPr lang="en-US" dirty="0"/>
                    </a:p>
                  </a:txBody>
                  <a:tcPr/>
                </a:tc>
                <a:tc>
                  <a:txBody>
                    <a:bodyPr/>
                    <a:lstStyle/>
                    <a:p>
                      <a:r>
                        <a:rPr lang="en-US" dirty="0" smtClean="0"/>
                        <a:t>18.73</a:t>
                      </a:r>
                      <a:endParaRPr lang="en-US" dirty="0"/>
                    </a:p>
                  </a:txBody>
                  <a:tcPr/>
                </a:tc>
                <a:tc>
                  <a:txBody>
                    <a:bodyPr/>
                    <a:lstStyle/>
                    <a:p>
                      <a:r>
                        <a:rPr lang="en-US" dirty="0" smtClean="0"/>
                        <a:t>23.67</a:t>
                      </a:r>
                      <a:endParaRPr lang="en-US" dirty="0"/>
                    </a:p>
                  </a:txBody>
                  <a:tcPr/>
                </a:tc>
                <a:tc>
                  <a:txBody>
                    <a:bodyPr/>
                    <a:lstStyle/>
                    <a:p>
                      <a:r>
                        <a:rPr lang="en-US" dirty="0" smtClean="0"/>
                        <a:t>38.35</a:t>
                      </a:r>
                      <a:endParaRPr lang="en-US" dirty="0"/>
                    </a:p>
                  </a:txBody>
                  <a:tcPr/>
                </a:tc>
                <a:tc>
                  <a:txBody>
                    <a:bodyPr/>
                    <a:lstStyle/>
                    <a:p>
                      <a:r>
                        <a:rPr lang="en-US" dirty="0" smtClean="0"/>
                        <a:t>443.35</a:t>
                      </a:r>
                      <a:endParaRPr lang="en-US" dirty="0"/>
                    </a:p>
                  </a:txBody>
                  <a:tcPr/>
                </a:tc>
              </a:tr>
              <a:tr h="771566">
                <a:tc>
                  <a:txBody>
                    <a:bodyPr/>
                    <a:lstStyle/>
                    <a:p>
                      <a:r>
                        <a:rPr lang="en-US" dirty="0" smtClean="0"/>
                        <a:t>Tritium (</a:t>
                      </a:r>
                      <a:r>
                        <a:rPr lang="en-US" baseline="30000" dirty="0" smtClean="0"/>
                        <a:t>3</a:t>
                      </a:r>
                      <a:r>
                        <a:rPr lang="en-US" dirty="0" smtClean="0"/>
                        <a:t>H), T</a:t>
                      </a:r>
                      <a:endParaRPr lang="en-US" dirty="0"/>
                    </a:p>
                  </a:txBody>
                  <a:tcPr/>
                </a:tc>
                <a:tc>
                  <a:txBody>
                    <a:bodyPr/>
                    <a:lstStyle/>
                    <a:p>
                      <a:r>
                        <a:rPr lang="en-US" baseline="0" dirty="0" smtClean="0"/>
                        <a:t>≈ 10</a:t>
                      </a:r>
                      <a:r>
                        <a:rPr lang="en-US" baseline="30000" dirty="0" smtClean="0"/>
                        <a:t>-16</a:t>
                      </a:r>
                      <a:endParaRPr lang="en-US" baseline="30000" dirty="0"/>
                    </a:p>
                  </a:txBody>
                  <a:tcPr/>
                </a:tc>
                <a:tc>
                  <a:txBody>
                    <a:bodyPr/>
                    <a:lstStyle/>
                    <a:p>
                      <a:r>
                        <a:rPr lang="en-US" dirty="0" smtClean="0"/>
                        <a:t>3.016049</a:t>
                      </a:r>
                      <a:endParaRPr lang="en-US" dirty="0"/>
                    </a:p>
                  </a:txBody>
                  <a:tcPr/>
                </a:tc>
                <a:tc>
                  <a:txBody>
                    <a:bodyPr/>
                    <a:lstStyle/>
                    <a:p>
                      <a:r>
                        <a:rPr lang="en-US" dirty="0" smtClean="0"/>
                        <a:t>20.62</a:t>
                      </a:r>
                      <a:endParaRPr lang="en-US" dirty="0"/>
                    </a:p>
                  </a:txBody>
                  <a:tcPr/>
                </a:tc>
                <a:tc>
                  <a:txBody>
                    <a:bodyPr/>
                    <a:lstStyle/>
                    <a:p>
                      <a:r>
                        <a:rPr lang="en-US" dirty="0" smtClean="0"/>
                        <a:t>25.04</a:t>
                      </a:r>
                      <a:endParaRPr lang="en-US" dirty="0"/>
                    </a:p>
                  </a:txBody>
                  <a:tcPr/>
                </a:tc>
                <a:tc>
                  <a:txBody>
                    <a:bodyPr/>
                    <a:lstStyle/>
                    <a:p>
                      <a:r>
                        <a:rPr lang="en-US" dirty="0" smtClean="0"/>
                        <a:t>40.6</a:t>
                      </a:r>
                      <a:endParaRPr lang="en-US" dirty="0"/>
                    </a:p>
                  </a:txBody>
                  <a:tcPr/>
                </a:tc>
                <a:tc>
                  <a:txBody>
                    <a:bodyPr/>
                    <a:lstStyle/>
                    <a:p>
                      <a:r>
                        <a:rPr lang="en-US" dirty="0" smtClean="0"/>
                        <a:t>446.9</a:t>
                      </a:r>
                      <a:endParaRPr lang="en-US" dirty="0"/>
                    </a:p>
                  </a:txBody>
                  <a:tcPr>
                    <a:solidFill>
                      <a:schemeClr val="accent1">
                        <a:tint val="40000"/>
                      </a:schemeClr>
                    </a:solidFill>
                  </a:tcPr>
                </a:tc>
              </a:tr>
            </a:tbl>
          </a:graphicData>
        </a:graphic>
      </p:graphicFrame>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smtClean="0"/>
              <a:t>Comparing Diamond and Graphite</a:t>
            </a:r>
            <a:endParaRPr lang="en-US" dirty="0"/>
          </a:p>
        </p:txBody>
      </p:sp>
      <p:sp>
        <p:nvSpPr>
          <p:cNvPr id="3" name="Content Placeholder 2"/>
          <p:cNvSpPr>
            <a:spLocks noGrp="1"/>
          </p:cNvSpPr>
          <p:nvPr>
            <p:ph idx="1"/>
          </p:nvPr>
        </p:nvSpPr>
        <p:spPr/>
        <p:txBody>
          <a:bodyPr/>
          <a:lstStyle/>
          <a:p>
            <a:r>
              <a:rPr lang="en-US" dirty="0" smtClean="0"/>
              <a:t>Graphite is the most stable form of carbon at 25</a:t>
            </a:r>
            <a:r>
              <a:rPr lang="en-US" baseline="30000" dirty="0" smtClean="0"/>
              <a:t>o</a:t>
            </a:r>
            <a:r>
              <a:rPr lang="en-US" dirty="0" smtClean="0"/>
              <a:t>C and 1 </a:t>
            </a:r>
            <a:r>
              <a:rPr lang="en-US" dirty="0" err="1" smtClean="0"/>
              <a:t>atm</a:t>
            </a:r>
            <a:r>
              <a:rPr lang="en-US" dirty="0" smtClean="0"/>
              <a:t> pressure</a:t>
            </a:r>
          </a:p>
          <a:p>
            <a:endParaRPr lang="en-US" dirty="0" smtClean="0"/>
          </a:p>
          <a:p>
            <a:r>
              <a:rPr lang="en-US" dirty="0" smtClean="0"/>
              <a:t>At very high temperatures and pressures, diamond becomes more stable than graphite</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60</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Chemical Properties of Carbon</a:t>
            </a:r>
            <a:endParaRPr lang="en-US" dirty="0"/>
          </a:p>
        </p:txBody>
      </p:sp>
      <p:sp>
        <p:nvSpPr>
          <p:cNvPr id="3" name="Content Placeholder 2"/>
          <p:cNvSpPr>
            <a:spLocks noGrp="1"/>
          </p:cNvSpPr>
          <p:nvPr>
            <p:ph idx="1"/>
          </p:nvPr>
        </p:nvSpPr>
        <p:spPr>
          <a:xfrm>
            <a:off x="304800" y="1295400"/>
            <a:ext cx="8382000" cy="5257800"/>
          </a:xfrm>
        </p:spPr>
        <p:txBody>
          <a:bodyPr/>
          <a:lstStyle/>
          <a:p>
            <a:r>
              <a:rPr lang="en-US" dirty="0" smtClean="0"/>
              <a:t>The chemistry of carbon is dominated by three factors.</a:t>
            </a:r>
          </a:p>
          <a:p>
            <a:pPr>
              <a:buNone/>
            </a:pPr>
            <a:r>
              <a:rPr lang="en-US" dirty="0" smtClean="0"/>
              <a:t>1. Carbon forms unusually strong C-C single bonds, C=C double bonds, and carbon-carbon triple bonds.</a:t>
            </a:r>
          </a:p>
          <a:p>
            <a:pPr>
              <a:buNone/>
            </a:pPr>
            <a:r>
              <a:rPr lang="en-US" dirty="0" smtClean="0"/>
              <a:t>2. The </a:t>
            </a:r>
            <a:r>
              <a:rPr lang="en-US" dirty="0" err="1" smtClean="0"/>
              <a:t>electronegativity</a:t>
            </a:r>
            <a:r>
              <a:rPr lang="en-US" dirty="0" smtClean="0"/>
              <a:t> of carbon (</a:t>
            </a:r>
            <a:r>
              <a:rPr lang="en-US" i="1" dirty="0" smtClean="0"/>
              <a:t>EN</a:t>
            </a:r>
            <a:r>
              <a:rPr lang="en-US" dirty="0" smtClean="0"/>
              <a:t> = 2.55) is too small to allow carbon to form C</a:t>
            </a:r>
            <a:r>
              <a:rPr lang="en-US" baseline="30000" dirty="0" smtClean="0"/>
              <a:t>4-</a:t>
            </a:r>
            <a:r>
              <a:rPr lang="en-US" dirty="0" smtClean="0"/>
              <a:t> ions with most metals and too large for carbon to form C</a:t>
            </a:r>
            <a:r>
              <a:rPr lang="en-US" baseline="30000" dirty="0" smtClean="0"/>
              <a:t>4+</a:t>
            </a:r>
            <a:r>
              <a:rPr lang="en-US" dirty="0" smtClean="0"/>
              <a:t> ions when it reacts with nonmetals. Carbon therefore forms covalent bonds with many other elements, mainly tetravalent</a:t>
            </a:r>
          </a:p>
          <a:p>
            <a:pPr>
              <a:buNone/>
            </a:pPr>
            <a:r>
              <a:rPr lang="en-US" dirty="0" smtClean="0"/>
              <a:t>3. Carbon forms strong double and triple bonds with a number of other nonmetals, including N, O, P, and S</a:t>
            </a:r>
          </a:p>
          <a:p>
            <a:pPr>
              <a:buNone/>
            </a:pP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61</a:t>
            </a:fld>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Chemistry of Carbon</a:t>
            </a:r>
            <a:endParaRPr lang="en-US" dirty="0"/>
          </a:p>
        </p:txBody>
      </p:sp>
      <p:sp>
        <p:nvSpPr>
          <p:cNvPr id="3" name="Content Placeholder 2"/>
          <p:cNvSpPr>
            <a:spLocks noGrp="1"/>
          </p:cNvSpPr>
          <p:nvPr>
            <p:ph idx="1"/>
          </p:nvPr>
        </p:nvSpPr>
        <p:spPr>
          <a:xfrm>
            <a:off x="381000" y="1295400"/>
            <a:ext cx="8305800" cy="5334000"/>
          </a:xfrm>
        </p:spPr>
        <p:txBody>
          <a:bodyPr/>
          <a:lstStyle/>
          <a:p>
            <a:r>
              <a:rPr lang="en-US" dirty="0" smtClean="0"/>
              <a:t>Although carbon is essentially inert at room temperature, it reacts with less electronegative negative elements at high temperatures to form compounds known as </a:t>
            </a:r>
            <a:r>
              <a:rPr lang="en-US" b="1" dirty="0" smtClean="0"/>
              <a:t>carbides</a:t>
            </a:r>
          </a:p>
          <a:p>
            <a:endParaRPr lang="en-US" b="1" dirty="0" smtClean="0"/>
          </a:p>
          <a:p>
            <a:r>
              <a:rPr lang="en-US" dirty="0" smtClean="0"/>
              <a:t>When carbon reacts with an element of similar size and </a:t>
            </a:r>
            <a:r>
              <a:rPr lang="en-US" dirty="0" err="1" smtClean="0"/>
              <a:t>electronegativity</a:t>
            </a:r>
            <a:r>
              <a:rPr lang="en-US" dirty="0" smtClean="0"/>
              <a:t>, a </a:t>
            </a:r>
            <a:r>
              <a:rPr lang="en-US" i="1" dirty="0" smtClean="0"/>
              <a:t>covalent carbide</a:t>
            </a:r>
            <a:r>
              <a:rPr lang="en-US" dirty="0" smtClean="0"/>
              <a:t> is produced</a:t>
            </a:r>
          </a:p>
          <a:p>
            <a:endParaRPr lang="en-US" dirty="0" smtClean="0"/>
          </a:p>
          <a:p>
            <a:r>
              <a:rPr lang="en-US" dirty="0" smtClean="0"/>
              <a:t>Silicon carbide, for example, is made by treating silicon dioxide from quartz with an excess of carbon in an electric furnace at 2300 K.</a:t>
            </a:r>
          </a:p>
          <a:p>
            <a:r>
              <a:rPr lang="en-US" dirty="0" smtClean="0"/>
              <a:t>SiO</a:t>
            </a:r>
            <a:r>
              <a:rPr lang="en-US" baseline="-25000" dirty="0" smtClean="0"/>
              <a:t>2</a:t>
            </a:r>
            <a:r>
              <a:rPr lang="en-US" dirty="0" smtClean="0"/>
              <a:t>(</a:t>
            </a:r>
            <a:r>
              <a:rPr lang="en-US" i="1" dirty="0" smtClean="0"/>
              <a:t>s</a:t>
            </a:r>
            <a:r>
              <a:rPr lang="en-US" dirty="0" smtClean="0"/>
              <a:t>)+3 C(</a:t>
            </a:r>
            <a:r>
              <a:rPr lang="en-US" i="1" dirty="0" smtClean="0"/>
              <a:t>s</a:t>
            </a:r>
            <a:r>
              <a:rPr lang="en-US" dirty="0" smtClean="0"/>
              <a:t>) →   </a:t>
            </a:r>
            <a:r>
              <a:rPr lang="en-US" b="1" dirty="0" err="1" smtClean="0"/>
              <a:t>SiC</a:t>
            </a:r>
            <a:r>
              <a:rPr lang="en-US" b="1" dirty="0" smtClean="0"/>
              <a:t>(</a:t>
            </a:r>
            <a:r>
              <a:rPr lang="en-US" b="1" i="1" dirty="0" smtClean="0"/>
              <a:t>s</a:t>
            </a:r>
            <a:r>
              <a:rPr lang="en-US" b="1" dirty="0" smtClean="0"/>
              <a:t>)</a:t>
            </a:r>
            <a:r>
              <a:rPr lang="en-US" dirty="0" smtClean="0"/>
              <a:t>+2 CO(</a:t>
            </a:r>
            <a:r>
              <a:rPr lang="en-US" i="1" dirty="0" smtClean="0"/>
              <a:t>g</a:t>
            </a:r>
            <a:r>
              <a:rPr lang="en-US" dirty="0" smtClean="0"/>
              <a:t>)</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62</a:t>
            </a:fld>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Chemistry of Carbon</a:t>
            </a:r>
            <a:endParaRPr lang="en-US" dirty="0"/>
          </a:p>
        </p:txBody>
      </p:sp>
      <p:sp>
        <p:nvSpPr>
          <p:cNvPr id="3" name="Content Placeholder 2"/>
          <p:cNvSpPr>
            <a:spLocks noGrp="1"/>
          </p:cNvSpPr>
          <p:nvPr>
            <p:ph idx="1"/>
          </p:nvPr>
        </p:nvSpPr>
        <p:spPr>
          <a:xfrm>
            <a:off x="304800" y="1447800"/>
            <a:ext cx="8382000" cy="5105400"/>
          </a:xfrm>
        </p:spPr>
        <p:txBody>
          <a:bodyPr>
            <a:normAutofit fontScale="92500" lnSpcReduction="10000"/>
          </a:bodyPr>
          <a:lstStyle/>
          <a:p>
            <a:r>
              <a:rPr lang="en-US" dirty="0" smtClean="0"/>
              <a:t>Compounds that contain carbon and one of the more active metals are called </a:t>
            </a:r>
            <a:r>
              <a:rPr lang="en-US" i="1" dirty="0" smtClean="0"/>
              <a:t>ionic carbides</a:t>
            </a:r>
            <a:r>
              <a:rPr lang="en-US" dirty="0" smtClean="0"/>
              <a:t>.</a:t>
            </a:r>
          </a:p>
          <a:p>
            <a:r>
              <a:rPr lang="en-US" dirty="0" smtClean="0"/>
              <a:t>E.g. </a:t>
            </a:r>
            <a:r>
              <a:rPr lang="en-US" dirty="0" err="1" smtClean="0"/>
              <a:t>CaO</a:t>
            </a:r>
            <a:r>
              <a:rPr lang="en-US" dirty="0" smtClean="0"/>
              <a:t>(</a:t>
            </a:r>
            <a:r>
              <a:rPr lang="en-US" i="1" dirty="0" smtClean="0"/>
              <a:t>s</a:t>
            </a:r>
            <a:r>
              <a:rPr lang="en-US" dirty="0" smtClean="0"/>
              <a:t>)+3 C(</a:t>
            </a:r>
            <a:r>
              <a:rPr lang="en-US" i="1" dirty="0" smtClean="0"/>
              <a:t>s</a:t>
            </a:r>
            <a:r>
              <a:rPr lang="en-US" dirty="0" smtClean="0"/>
              <a:t>) → </a:t>
            </a:r>
            <a:r>
              <a:rPr lang="en-US" b="1" dirty="0" smtClean="0"/>
              <a:t>CaC</a:t>
            </a:r>
            <a:r>
              <a:rPr lang="en-US" b="1" baseline="-25000" dirty="0" smtClean="0"/>
              <a:t>2</a:t>
            </a:r>
            <a:r>
              <a:rPr lang="en-US" b="1" dirty="0" smtClean="0"/>
              <a:t>(</a:t>
            </a:r>
            <a:r>
              <a:rPr lang="en-US" b="1" i="1" dirty="0" smtClean="0"/>
              <a:t>s</a:t>
            </a:r>
            <a:r>
              <a:rPr lang="en-US" b="1" dirty="0" smtClean="0"/>
              <a:t>)</a:t>
            </a:r>
            <a:r>
              <a:rPr lang="en-US" dirty="0" smtClean="0"/>
              <a:t>+CO(</a:t>
            </a:r>
            <a:r>
              <a:rPr lang="en-US" i="1" dirty="0" smtClean="0"/>
              <a:t>g</a:t>
            </a:r>
            <a:r>
              <a:rPr lang="en-US" dirty="0" smtClean="0"/>
              <a:t>)</a:t>
            </a:r>
          </a:p>
          <a:p>
            <a:endParaRPr lang="en-US" dirty="0" smtClean="0"/>
          </a:p>
          <a:p>
            <a:r>
              <a:rPr lang="en-US" dirty="0" smtClean="0"/>
              <a:t>Carbides normally burst into flame when added to water. This is because the ionic carbides that formally contain the C</a:t>
            </a:r>
            <a:r>
              <a:rPr lang="en-US" baseline="30000" dirty="0" smtClean="0"/>
              <a:t>4-</a:t>
            </a:r>
            <a:r>
              <a:rPr lang="en-US" dirty="0" smtClean="0"/>
              <a:t> ion react with water to form methane, which is ignited by the heat given off in this reaction.</a:t>
            </a:r>
          </a:p>
          <a:p>
            <a:r>
              <a:rPr lang="en-US" dirty="0" smtClean="0"/>
              <a:t>C</a:t>
            </a:r>
            <a:r>
              <a:rPr lang="en-US" baseline="30000" dirty="0" smtClean="0"/>
              <a:t>4-</a:t>
            </a:r>
            <a:r>
              <a:rPr lang="en-US" dirty="0" smtClean="0"/>
              <a:t>+4 H</a:t>
            </a:r>
            <a:r>
              <a:rPr lang="en-US" baseline="-25000" dirty="0" smtClean="0"/>
              <a:t>2</a:t>
            </a:r>
            <a:r>
              <a:rPr lang="en-US" dirty="0" smtClean="0"/>
              <a:t>O →  </a:t>
            </a:r>
            <a:r>
              <a:rPr lang="en-US" b="1" dirty="0" smtClean="0"/>
              <a:t>CH</a:t>
            </a:r>
            <a:r>
              <a:rPr lang="en-US" b="1" baseline="-25000" dirty="0" smtClean="0"/>
              <a:t>4</a:t>
            </a:r>
            <a:r>
              <a:rPr lang="en-US" dirty="0" smtClean="0"/>
              <a:t>+4 OH</a:t>
            </a:r>
            <a:r>
              <a:rPr lang="en-US" baseline="30000" dirty="0" smtClean="0"/>
              <a:t>-</a:t>
            </a:r>
            <a:endParaRPr lang="en-US" dirty="0" smtClean="0"/>
          </a:p>
          <a:p>
            <a:r>
              <a:rPr lang="en-US" dirty="0" smtClean="0"/>
              <a:t>The ionic carbides that formally contain the C</a:t>
            </a:r>
            <a:r>
              <a:rPr lang="en-US" baseline="-25000" dirty="0" smtClean="0"/>
              <a:t>2</a:t>
            </a:r>
            <a:r>
              <a:rPr lang="en-US" baseline="30000" dirty="0" smtClean="0"/>
              <a:t>2-</a:t>
            </a:r>
            <a:r>
              <a:rPr lang="en-US" dirty="0" smtClean="0"/>
              <a:t> ion react with water to form acetylene, which is ignited by the heat of reaction.</a:t>
            </a:r>
          </a:p>
          <a:p>
            <a:r>
              <a:rPr lang="en-US" dirty="0" smtClean="0"/>
              <a:t>C</a:t>
            </a:r>
            <a:r>
              <a:rPr lang="en-US" baseline="-25000" dirty="0" smtClean="0"/>
              <a:t>2</a:t>
            </a:r>
            <a:r>
              <a:rPr lang="en-US" baseline="30000" dirty="0" smtClean="0"/>
              <a:t>2-</a:t>
            </a:r>
            <a:r>
              <a:rPr lang="en-US" dirty="0" smtClean="0"/>
              <a:t>+2 H</a:t>
            </a:r>
            <a:r>
              <a:rPr lang="en-US" baseline="-25000" dirty="0" smtClean="0"/>
              <a:t>2</a:t>
            </a:r>
            <a:r>
              <a:rPr lang="en-US" dirty="0" smtClean="0"/>
              <a:t>O → </a:t>
            </a:r>
            <a:r>
              <a:rPr lang="en-US" b="1" dirty="0" smtClean="0"/>
              <a:t>C</a:t>
            </a:r>
            <a:r>
              <a:rPr lang="en-US" b="1" baseline="-25000" dirty="0" smtClean="0"/>
              <a:t>2</a:t>
            </a:r>
            <a:r>
              <a:rPr lang="en-US" b="1" dirty="0" smtClean="0"/>
              <a:t>H</a:t>
            </a:r>
            <a:r>
              <a:rPr lang="en-US" b="1" baseline="-25000" dirty="0" smtClean="0"/>
              <a:t>2</a:t>
            </a:r>
            <a:r>
              <a:rPr lang="en-US" dirty="0" smtClean="0"/>
              <a:t>+2 OH</a:t>
            </a:r>
            <a:r>
              <a:rPr lang="en-US" baseline="30000" dirty="0" smtClean="0"/>
              <a:t>-</a:t>
            </a:r>
            <a:endParaRPr lang="en-US" dirty="0" smtClean="0"/>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63</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Some Compounds of Carbon</a:t>
            </a:r>
            <a:endParaRPr lang="en-US" dirty="0"/>
          </a:p>
        </p:txBody>
      </p:sp>
      <p:sp>
        <p:nvSpPr>
          <p:cNvPr id="3" name="Content Placeholder 2"/>
          <p:cNvSpPr>
            <a:spLocks noGrp="1"/>
          </p:cNvSpPr>
          <p:nvPr>
            <p:ph idx="1"/>
          </p:nvPr>
        </p:nvSpPr>
        <p:spPr>
          <a:xfrm>
            <a:off x="0" y="1219200"/>
            <a:ext cx="8686800" cy="5334000"/>
          </a:xfrm>
        </p:spPr>
        <p:txBody>
          <a:bodyPr/>
          <a:lstStyle/>
          <a:p>
            <a:r>
              <a:rPr lang="en-US" dirty="0" smtClean="0"/>
              <a:t>A carborane is a cluster composed of boron and carbon atoms such as H</a:t>
            </a:r>
            <a:r>
              <a:rPr lang="en-US" baseline="-25000" dirty="0" smtClean="0"/>
              <a:t>2</a:t>
            </a:r>
            <a:r>
              <a:rPr lang="en-US" dirty="0" smtClean="0"/>
              <a:t>C</a:t>
            </a:r>
            <a:r>
              <a:rPr lang="en-US" baseline="-25000" dirty="0" smtClean="0"/>
              <a:t>2</a:t>
            </a:r>
            <a:r>
              <a:rPr lang="en-US" dirty="0" smtClean="0"/>
              <a:t>B</a:t>
            </a:r>
            <a:r>
              <a:rPr lang="en-US" baseline="-25000" dirty="0" smtClean="0"/>
              <a:t>10</a:t>
            </a:r>
            <a:r>
              <a:rPr lang="en-US" dirty="0" smtClean="0"/>
              <a:t>H</a:t>
            </a:r>
            <a:r>
              <a:rPr lang="en-US" baseline="-25000" dirty="0" smtClean="0"/>
              <a:t>10  </a:t>
            </a:r>
          </a:p>
          <a:p>
            <a:endParaRPr lang="en-US" baseline="-25000" dirty="0" smtClean="0"/>
          </a:p>
          <a:p>
            <a:r>
              <a:rPr lang="en-US" dirty="0" smtClean="0"/>
              <a:t>Important inorganic carbon-sulfur compounds are the carbon sulfides , carbon disulfide (CS</a:t>
            </a:r>
            <a:r>
              <a:rPr lang="en-US" baseline="-25000" dirty="0" smtClean="0"/>
              <a:t>2</a:t>
            </a:r>
            <a:r>
              <a:rPr lang="en-US" dirty="0" smtClean="0"/>
              <a:t>) and carbonyl sulfide (OCS)</a:t>
            </a:r>
          </a:p>
          <a:p>
            <a:r>
              <a:rPr lang="en-US" dirty="0" smtClean="0"/>
              <a:t>Another compound is Carbon </a:t>
            </a:r>
            <a:r>
              <a:rPr lang="en-US" dirty="0" err="1" smtClean="0"/>
              <a:t>monosulfide</a:t>
            </a:r>
            <a:r>
              <a:rPr lang="en-US" dirty="0" smtClean="0"/>
              <a:t> (CS) , unlike carbon monoxide is very unstable</a:t>
            </a:r>
          </a:p>
          <a:p>
            <a:r>
              <a:rPr lang="en-US" dirty="0" smtClean="0"/>
              <a:t>Other compound classes are </a:t>
            </a:r>
            <a:r>
              <a:rPr lang="en-US" dirty="0" err="1" smtClean="0"/>
              <a:t>thiocarbonates</a:t>
            </a:r>
            <a:r>
              <a:rPr lang="en-US" dirty="0" smtClean="0"/>
              <a:t>,  </a:t>
            </a:r>
            <a:r>
              <a:rPr lang="en-US" dirty="0" err="1" smtClean="0"/>
              <a:t>dithiocarbamates</a:t>
            </a:r>
            <a:r>
              <a:rPr lang="en-US" dirty="0" smtClean="0"/>
              <a:t> and </a:t>
            </a:r>
            <a:r>
              <a:rPr lang="en-US" dirty="0" err="1" smtClean="0"/>
              <a:t>trithiocarbonates</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64</a:t>
            </a:fld>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Some compounds of Carbon</a:t>
            </a:r>
            <a:endParaRPr lang="en-US" dirty="0"/>
          </a:p>
        </p:txBody>
      </p:sp>
      <p:sp>
        <p:nvSpPr>
          <p:cNvPr id="3" name="Content Placeholder 2"/>
          <p:cNvSpPr>
            <a:spLocks noGrp="1"/>
          </p:cNvSpPr>
          <p:nvPr>
            <p:ph idx="1"/>
          </p:nvPr>
        </p:nvSpPr>
        <p:spPr>
          <a:xfrm>
            <a:off x="304800" y="1219200"/>
            <a:ext cx="8382000" cy="5257800"/>
          </a:xfrm>
        </p:spPr>
        <p:txBody>
          <a:bodyPr/>
          <a:lstStyle/>
          <a:p>
            <a:r>
              <a:rPr lang="en-US" dirty="0" smtClean="0"/>
              <a:t>The common carbon halides are carbon </a:t>
            </a:r>
            <a:r>
              <a:rPr lang="en-US" dirty="0" err="1" smtClean="0"/>
              <a:t>tetrafluoride</a:t>
            </a:r>
            <a:r>
              <a:rPr lang="en-US" dirty="0" smtClean="0"/>
              <a:t> (CF</a:t>
            </a:r>
            <a:r>
              <a:rPr lang="en-US" baseline="-25000" dirty="0" smtClean="0"/>
              <a:t>4</a:t>
            </a:r>
            <a:r>
              <a:rPr lang="en-US" dirty="0" smtClean="0"/>
              <a:t>), carbon tetrachloride (CCl</a:t>
            </a:r>
            <a:r>
              <a:rPr lang="en-US" baseline="-25000" dirty="0" smtClean="0"/>
              <a:t>4</a:t>
            </a:r>
            <a:r>
              <a:rPr lang="en-US" dirty="0" smtClean="0"/>
              <a:t>), carbon </a:t>
            </a:r>
            <a:r>
              <a:rPr lang="en-US" dirty="0" err="1" smtClean="0"/>
              <a:t>tetrabromide</a:t>
            </a:r>
            <a:r>
              <a:rPr lang="en-US" dirty="0" smtClean="0"/>
              <a:t> (CBr</a:t>
            </a:r>
            <a:r>
              <a:rPr lang="en-US" baseline="-25000" dirty="0" smtClean="0"/>
              <a:t>4</a:t>
            </a:r>
            <a:r>
              <a:rPr lang="en-US" dirty="0" smtClean="0"/>
              <a:t>), carbon </a:t>
            </a:r>
            <a:r>
              <a:rPr lang="en-US" dirty="0" err="1" smtClean="0"/>
              <a:t>tetraiodide</a:t>
            </a:r>
            <a:r>
              <a:rPr lang="en-US" dirty="0" smtClean="0"/>
              <a:t> (CI</a:t>
            </a:r>
            <a:r>
              <a:rPr lang="en-US" baseline="-25000" dirty="0" smtClean="0"/>
              <a:t>4</a:t>
            </a:r>
            <a:r>
              <a:rPr lang="en-US" dirty="0" smtClean="0"/>
              <a:t>), and a large number of other carbon-halogen compounds.</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65</a:t>
            </a:fld>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Carbide</a:t>
            </a:r>
            <a:endParaRPr lang="en-US" dirty="0"/>
          </a:p>
        </p:txBody>
      </p:sp>
      <p:sp>
        <p:nvSpPr>
          <p:cNvPr id="3" name="Content Placeholder 2"/>
          <p:cNvSpPr>
            <a:spLocks noGrp="1"/>
          </p:cNvSpPr>
          <p:nvPr>
            <p:ph idx="1"/>
          </p:nvPr>
        </p:nvSpPr>
        <p:spPr>
          <a:xfrm>
            <a:off x="304800" y="1219200"/>
            <a:ext cx="8534400" cy="5638800"/>
          </a:xfrm>
        </p:spPr>
        <p:txBody>
          <a:bodyPr>
            <a:normAutofit fontScale="92500" lnSpcReduction="10000"/>
          </a:bodyPr>
          <a:lstStyle/>
          <a:p>
            <a:r>
              <a:rPr lang="en-US" dirty="0" smtClean="0"/>
              <a:t>Aluminum carbide is prepared by direct reaction of aluminum and carbon in an electric arc furnace</a:t>
            </a:r>
          </a:p>
          <a:p>
            <a:pPr>
              <a:buNone/>
            </a:pPr>
            <a:endParaRPr lang="en-US" dirty="0" smtClean="0"/>
          </a:p>
          <a:p>
            <a:r>
              <a:rPr lang="en-US" dirty="0" smtClean="0"/>
              <a:t>4 Al + 3 C → Al</a:t>
            </a:r>
            <a:r>
              <a:rPr lang="en-US" baseline="-25000" dirty="0" smtClean="0"/>
              <a:t>4</a:t>
            </a:r>
            <a:r>
              <a:rPr lang="en-US" dirty="0" smtClean="0"/>
              <a:t>C</a:t>
            </a:r>
            <a:r>
              <a:rPr lang="en-US" baseline="-25000" dirty="0" smtClean="0"/>
              <a:t>3</a:t>
            </a:r>
          </a:p>
          <a:p>
            <a:endParaRPr lang="en-US" baseline="-25000" dirty="0" smtClean="0"/>
          </a:p>
          <a:p>
            <a:r>
              <a:rPr lang="en-US" dirty="0" smtClean="0"/>
              <a:t>An alternative reaction begins with alumina, but it is less favorable because of generation of carbon monoxide</a:t>
            </a:r>
          </a:p>
          <a:p>
            <a:r>
              <a:rPr lang="en-US" dirty="0" smtClean="0"/>
              <a:t>2 Al</a:t>
            </a:r>
            <a:r>
              <a:rPr lang="en-US" baseline="-25000" dirty="0" smtClean="0"/>
              <a:t>2</a:t>
            </a:r>
            <a:r>
              <a:rPr lang="en-US" dirty="0" smtClean="0"/>
              <a:t>O</a:t>
            </a:r>
            <a:r>
              <a:rPr lang="en-US" baseline="-25000" dirty="0" smtClean="0"/>
              <a:t>3</a:t>
            </a:r>
            <a:r>
              <a:rPr lang="en-US" dirty="0" smtClean="0"/>
              <a:t> + 9 C → Al</a:t>
            </a:r>
            <a:r>
              <a:rPr lang="en-US" baseline="-25000" dirty="0" smtClean="0"/>
              <a:t>4</a:t>
            </a:r>
            <a:r>
              <a:rPr lang="en-US" dirty="0" smtClean="0"/>
              <a:t>C</a:t>
            </a:r>
            <a:r>
              <a:rPr lang="en-US" baseline="-25000" dirty="0" smtClean="0"/>
              <a:t>3</a:t>
            </a:r>
            <a:r>
              <a:rPr lang="en-US" dirty="0" smtClean="0"/>
              <a:t> + 6 CO</a:t>
            </a:r>
          </a:p>
          <a:p>
            <a:r>
              <a:rPr lang="en-US" dirty="0" smtClean="0"/>
              <a:t>Boron carbide was first synthesized by reduction of boron trioxide either with carbon or magnesium in presence of carbon in an electric arc furnace </a:t>
            </a:r>
          </a:p>
          <a:p>
            <a:r>
              <a:rPr lang="en-US" dirty="0" smtClean="0"/>
              <a:t>In the case of carbon, the reaction occurs at temperatures above the melting point of B</a:t>
            </a:r>
            <a:r>
              <a:rPr lang="en-US" baseline="-25000" dirty="0" smtClean="0"/>
              <a:t>4</a:t>
            </a:r>
            <a:r>
              <a:rPr lang="en-US" dirty="0" smtClean="0"/>
              <a:t>C </a:t>
            </a:r>
          </a:p>
          <a:p>
            <a:endParaRPr lang="en-US" dirty="0" smtClean="0"/>
          </a:p>
          <a:p>
            <a:r>
              <a:rPr lang="en-US" dirty="0" smtClean="0"/>
              <a:t>2 B</a:t>
            </a:r>
            <a:r>
              <a:rPr lang="en-US" baseline="-25000" dirty="0" smtClean="0"/>
              <a:t>2</a:t>
            </a:r>
            <a:r>
              <a:rPr lang="en-US" dirty="0" smtClean="0"/>
              <a:t>O</a:t>
            </a:r>
            <a:r>
              <a:rPr lang="en-US" baseline="-25000" dirty="0" smtClean="0"/>
              <a:t>3</a:t>
            </a:r>
            <a:r>
              <a:rPr lang="en-US" dirty="0" smtClean="0"/>
              <a:t> + 7 C → B</a:t>
            </a:r>
            <a:r>
              <a:rPr lang="en-US" baseline="-25000" dirty="0" smtClean="0"/>
              <a:t>4</a:t>
            </a:r>
            <a:r>
              <a:rPr lang="en-US" dirty="0" smtClean="0"/>
              <a:t>C + 6 CO </a:t>
            </a:r>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66</a:t>
            </a:fld>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b="1" i="1" dirty="0" smtClean="0"/>
              <a:t>The Oxides of Carbon</a:t>
            </a:r>
            <a:endParaRPr lang="en-US" dirty="0"/>
          </a:p>
        </p:txBody>
      </p:sp>
      <p:sp>
        <p:nvSpPr>
          <p:cNvPr id="3" name="Content Placeholder 2"/>
          <p:cNvSpPr>
            <a:spLocks noGrp="1"/>
          </p:cNvSpPr>
          <p:nvPr>
            <p:ph idx="1"/>
          </p:nvPr>
        </p:nvSpPr>
        <p:spPr>
          <a:xfrm>
            <a:off x="304800" y="1219200"/>
            <a:ext cx="8382000" cy="5105400"/>
          </a:xfrm>
        </p:spPr>
        <p:txBody>
          <a:bodyPr>
            <a:normAutofit fontScale="92500" lnSpcReduction="10000"/>
          </a:bodyPr>
          <a:lstStyle/>
          <a:p>
            <a:r>
              <a:rPr lang="en-US" dirty="0" smtClean="0"/>
              <a:t>Although the different forms of carbon are essentially inert at room temperature, they combine with oxygen at high temperatures to produce a mixture of carbon monoxide and carbon dioxide e.g.</a:t>
            </a:r>
          </a:p>
          <a:p>
            <a:endParaRPr lang="en-US" dirty="0" smtClean="0"/>
          </a:p>
          <a:p>
            <a:r>
              <a:rPr lang="en-US" dirty="0" smtClean="0"/>
              <a:t>2 C(</a:t>
            </a:r>
            <a:r>
              <a:rPr lang="en-US" i="1" dirty="0" smtClean="0"/>
              <a:t>s</a:t>
            </a:r>
            <a:r>
              <a:rPr lang="en-US" dirty="0" smtClean="0"/>
              <a:t>)+O</a:t>
            </a:r>
            <a:r>
              <a:rPr lang="en-US" baseline="-25000" dirty="0" smtClean="0"/>
              <a:t>2</a:t>
            </a:r>
            <a:r>
              <a:rPr lang="en-US" dirty="0" smtClean="0"/>
              <a:t>(</a:t>
            </a:r>
            <a:r>
              <a:rPr lang="en-US" i="1" dirty="0" smtClean="0"/>
              <a:t>g</a:t>
            </a:r>
            <a:r>
              <a:rPr lang="en-US" dirty="0" smtClean="0"/>
              <a:t>)2 → 2CO(</a:t>
            </a:r>
            <a:r>
              <a:rPr lang="en-US" i="1" dirty="0" smtClean="0"/>
              <a:t>g</a:t>
            </a:r>
            <a:r>
              <a:rPr lang="en-US" dirty="0" smtClean="0"/>
              <a:t>)  ∆ </a:t>
            </a:r>
            <a:r>
              <a:rPr lang="en-US" i="1" dirty="0" smtClean="0"/>
              <a:t>H</a:t>
            </a:r>
            <a:r>
              <a:rPr lang="en-US" baseline="30000" dirty="0" smtClean="0"/>
              <a:t>o</a:t>
            </a:r>
            <a:r>
              <a:rPr lang="en-US" dirty="0" smtClean="0"/>
              <a:t> = -110.52 kJ/mol CO </a:t>
            </a:r>
          </a:p>
          <a:p>
            <a:endParaRPr lang="en-US" dirty="0" smtClean="0"/>
          </a:p>
          <a:p>
            <a:r>
              <a:rPr lang="en-US" dirty="0" smtClean="0"/>
              <a:t>C(</a:t>
            </a:r>
            <a:r>
              <a:rPr lang="en-US" i="1" dirty="0" smtClean="0"/>
              <a:t>s</a:t>
            </a:r>
            <a:r>
              <a:rPr lang="en-US" dirty="0" smtClean="0"/>
              <a:t>)+O</a:t>
            </a:r>
            <a:r>
              <a:rPr lang="en-US" baseline="-25000" dirty="0" smtClean="0"/>
              <a:t>2</a:t>
            </a:r>
            <a:r>
              <a:rPr lang="en-US" dirty="0" smtClean="0"/>
              <a:t>(</a:t>
            </a:r>
            <a:r>
              <a:rPr lang="en-US" i="1" dirty="0" smtClean="0"/>
              <a:t>g</a:t>
            </a:r>
            <a:r>
              <a:rPr lang="en-US" dirty="0" smtClean="0"/>
              <a:t>) → CO</a:t>
            </a:r>
            <a:r>
              <a:rPr lang="en-US" baseline="-25000" dirty="0" smtClean="0"/>
              <a:t>2</a:t>
            </a:r>
            <a:r>
              <a:rPr lang="en-US" dirty="0" smtClean="0"/>
              <a:t>(</a:t>
            </a:r>
            <a:r>
              <a:rPr lang="en-US" i="1" dirty="0" smtClean="0"/>
              <a:t>g</a:t>
            </a:r>
            <a:r>
              <a:rPr lang="en-US" dirty="0" smtClean="0"/>
              <a:t>)  ∆ </a:t>
            </a:r>
            <a:r>
              <a:rPr lang="en-US" i="1" dirty="0" smtClean="0"/>
              <a:t>H</a:t>
            </a:r>
            <a:r>
              <a:rPr lang="en-US" baseline="30000" dirty="0" smtClean="0"/>
              <a:t>o</a:t>
            </a:r>
            <a:r>
              <a:rPr lang="en-US" dirty="0" smtClean="0"/>
              <a:t> = -393.51 kJ/mol CO</a:t>
            </a:r>
            <a:r>
              <a:rPr lang="en-US" baseline="-25000" dirty="0" smtClean="0"/>
              <a:t>2</a:t>
            </a:r>
            <a:endParaRPr lang="en-US" dirty="0" smtClean="0"/>
          </a:p>
          <a:p>
            <a:endParaRPr lang="en-US" dirty="0" smtClean="0"/>
          </a:p>
          <a:p>
            <a:r>
              <a:rPr lang="en-US" dirty="0" smtClean="0"/>
              <a:t>CO can also be obtained when red-hot carbon is treated with steam.</a:t>
            </a:r>
          </a:p>
          <a:p>
            <a:endParaRPr lang="en-US" dirty="0" smtClean="0"/>
          </a:p>
          <a:p>
            <a:r>
              <a:rPr lang="en-US" dirty="0" smtClean="0"/>
              <a:t>C(</a:t>
            </a:r>
            <a:r>
              <a:rPr lang="en-US" i="1" dirty="0" smtClean="0"/>
              <a:t>s</a:t>
            </a:r>
            <a:r>
              <a:rPr lang="en-US" dirty="0" smtClean="0"/>
              <a:t>)+H</a:t>
            </a:r>
            <a:r>
              <a:rPr lang="en-US" baseline="-25000" dirty="0" smtClean="0"/>
              <a:t>2</a:t>
            </a:r>
            <a:r>
              <a:rPr lang="en-US" dirty="0" smtClean="0"/>
              <a:t>O(</a:t>
            </a:r>
            <a:r>
              <a:rPr lang="en-US" i="1" dirty="0" smtClean="0"/>
              <a:t>g</a:t>
            </a:r>
            <a:r>
              <a:rPr lang="en-US" dirty="0" smtClean="0"/>
              <a:t>) →  CO(</a:t>
            </a:r>
            <a:r>
              <a:rPr lang="en-US" i="1" dirty="0" smtClean="0"/>
              <a:t>g</a:t>
            </a:r>
            <a:r>
              <a:rPr lang="en-US" dirty="0" smtClean="0"/>
              <a:t>)+H</a:t>
            </a:r>
            <a:r>
              <a:rPr lang="en-US" baseline="-25000" dirty="0" smtClean="0"/>
              <a:t>2</a:t>
            </a:r>
            <a:r>
              <a:rPr lang="en-US" dirty="0" smtClean="0"/>
              <a:t>(</a:t>
            </a:r>
            <a:r>
              <a:rPr lang="en-US" i="1" dirty="0" smtClean="0"/>
              <a:t>g</a:t>
            </a:r>
            <a:r>
              <a:rPr lang="en-US" dirty="0" smtClean="0"/>
              <a:t>)</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67</a:t>
            </a:fld>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i="1" dirty="0" smtClean="0"/>
              <a:t>Fullerenes</a:t>
            </a:r>
            <a:endParaRPr lang="en-US" dirty="0"/>
          </a:p>
        </p:txBody>
      </p:sp>
      <p:sp>
        <p:nvSpPr>
          <p:cNvPr id="3" name="Content Placeholder 2"/>
          <p:cNvSpPr>
            <a:spLocks noGrp="1"/>
          </p:cNvSpPr>
          <p:nvPr>
            <p:ph idx="1"/>
          </p:nvPr>
        </p:nvSpPr>
        <p:spPr>
          <a:xfrm>
            <a:off x="304800" y="1219200"/>
            <a:ext cx="8382000" cy="5257800"/>
          </a:xfrm>
        </p:spPr>
        <p:txBody>
          <a:bodyPr/>
          <a:lstStyle/>
          <a:p>
            <a:r>
              <a:rPr lang="en-US" dirty="0" smtClean="0"/>
              <a:t>C</a:t>
            </a:r>
            <a:r>
              <a:rPr lang="en-US" baseline="-25000" dirty="0" smtClean="0"/>
              <a:t>60</a:t>
            </a:r>
            <a:r>
              <a:rPr lang="en-US" dirty="0" smtClean="0"/>
              <a:t> form of  pure carbon is named fullerenes after the inventor R. Buckminster Fuller, C</a:t>
            </a:r>
            <a:r>
              <a:rPr lang="en-US" baseline="-25000" dirty="0" smtClean="0"/>
              <a:t>60</a:t>
            </a:r>
            <a:r>
              <a:rPr lang="en-US" dirty="0" smtClean="0"/>
              <a:t> was named </a:t>
            </a:r>
            <a:r>
              <a:rPr lang="en-US" i="1" dirty="0" smtClean="0"/>
              <a:t>buckminsterfullerene</a:t>
            </a:r>
            <a:r>
              <a:rPr lang="en-US" dirty="0" smtClean="0"/>
              <a:t>, or "</a:t>
            </a:r>
            <a:r>
              <a:rPr lang="en-US" dirty="0" err="1" smtClean="0"/>
              <a:t>buckyball</a:t>
            </a:r>
            <a:r>
              <a:rPr lang="en-US" dirty="0" smtClean="0"/>
              <a:t>" for short</a:t>
            </a:r>
          </a:p>
          <a:p>
            <a:endParaRPr lang="en-US" dirty="0" smtClean="0"/>
          </a:p>
          <a:p>
            <a:r>
              <a:rPr lang="en-US" dirty="0" smtClean="0"/>
              <a:t>C</a:t>
            </a:r>
            <a:r>
              <a:rPr lang="en-US" baseline="-25000" dirty="0" smtClean="0"/>
              <a:t>60</a:t>
            </a:r>
            <a:r>
              <a:rPr lang="en-US" dirty="0" smtClean="0"/>
              <a:t> is now known to be a member of a family of compounds known as the </a:t>
            </a:r>
            <a:r>
              <a:rPr lang="en-US" i="1" dirty="0" smtClean="0"/>
              <a:t>fullerenes</a:t>
            </a:r>
            <a:r>
              <a:rPr lang="en-US" dirty="0" smtClean="0"/>
              <a:t>. Other compounds in this family include C</a:t>
            </a:r>
            <a:r>
              <a:rPr lang="en-US" baseline="-25000" dirty="0" smtClean="0"/>
              <a:t>32</a:t>
            </a:r>
            <a:r>
              <a:rPr lang="en-US" dirty="0" smtClean="0"/>
              <a:t>, C</a:t>
            </a:r>
            <a:r>
              <a:rPr lang="en-US" baseline="-25000" dirty="0" smtClean="0"/>
              <a:t>44</a:t>
            </a:r>
            <a:r>
              <a:rPr lang="en-US" dirty="0" smtClean="0"/>
              <a:t>, C</a:t>
            </a:r>
            <a:r>
              <a:rPr lang="en-US" baseline="-25000" dirty="0" smtClean="0"/>
              <a:t>50</a:t>
            </a:r>
            <a:r>
              <a:rPr lang="en-US" dirty="0" smtClean="0"/>
              <a:t>, C</a:t>
            </a:r>
            <a:r>
              <a:rPr lang="en-US" baseline="-25000" dirty="0" smtClean="0"/>
              <a:t>58</a:t>
            </a:r>
            <a:r>
              <a:rPr lang="en-US" dirty="0" smtClean="0"/>
              <a:t>, and C</a:t>
            </a:r>
            <a:r>
              <a:rPr lang="en-US" baseline="-25000" dirty="0" smtClean="0"/>
              <a:t>70</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68</a:t>
            </a:fld>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Silicon</a:t>
            </a:r>
            <a:endParaRPr lang="en-US" dirty="0"/>
          </a:p>
        </p:txBody>
      </p:sp>
      <p:sp>
        <p:nvSpPr>
          <p:cNvPr id="3" name="Content Placeholder 2"/>
          <p:cNvSpPr>
            <a:spLocks noGrp="1"/>
          </p:cNvSpPr>
          <p:nvPr>
            <p:ph idx="1"/>
          </p:nvPr>
        </p:nvSpPr>
        <p:spPr>
          <a:xfrm>
            <a:off x="304800" y="1371600"/>
            <a:ext cx="8534400" cy="5105400"/>
          </a:xfrm>
        </p:spPr>
        <p:txBody>
          <a:bodyPr/>
          <a:lstStyle/>
          <a:p>
            <a:r>
              <a:rPr lang="en-US" dirty="0" smtClean="0"/>
              <a:t>Silicon, the second most abundant element on earth, is an essential part of the mineral world</a:t>
            </a:r>
          </a:p>
          <a:p>
            <a:r>
              <a:rPr lang="en-US" dirty="0" smtClean="0"/>
              <a:t>It's stable tetrahedral configuration makes it incredibly versatile and is used in various way in our every day lives</a:t>
            </a:r>
          </a:p>
          <a:p>
            <a:r>
              <a:rPr lang="en-US" dirty="0" smtClean="0"/>
              <a:t> Found in everything from spaceships to synthetic body parts, silicon can be found all around us, and sometimes even in us</a:t>
            </a:r>
          </a:p>
          <a:p>
            <a:r>
              <a:rPr lang="en-US" dirty="0" smtClean="0"/>
              <a:t> The most common compound of silicon, is the most abundant chemical compound in the earth's crust, which we know it better as common beach sand</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69</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0"/>
            <a:ext cx="8229600" cy="16002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US" sz="4000" b="1" dirty="0" smtClean="0"/>
              <a:t>Preparation of Hydrogen</a:t>
            </a:r>
            <a:r>
              <a:rPr lang="en-US" sz="5400" b="1" dirty="0" smtClean="0"/>
              <a:t/>
            </a:r>
            <a:br>
              <a:rPr lang="en-US" sz="5400" b="1" dirty="0" smtClean="0"/>
            </a:br>
            <a:endParaRPr lang="en-ZA" dirty="0" smtClean="0"/>
          </a:p>
        </p:txBody>
      </p:sp>
      <p:sp>
        <p:nvSpPr>
          <p:cNvPr id="9219" name="Content Placeholder 2"/>
          <p:cNvSpPr>
            <a:spLocks noGrp="1"/>
          </p:cNvSpPr>
          <p:nvPr>
            <p:ph idx="1"/>
          </p:nvPr>
        </p:nvSpPr>
        <p:spPr>
          <a:xfrm>
            <a:off x="0" y="1143000"/>
            <a:ext cx="9144000" cy="5334000"/>
          </a:xfrm>
        </p:spPr>
        <p:txBody>
          <a:bodyPr>
            <a:normAutofit/>
          </a:bodyPr>
          <a:lstStyle/>
          <a:p>
            <a:pPr lvl="0">
              <a:buFont typeface="Wingdings" pitchFamily="2" charset="2"/>
              <a:buChar char="ü"/>
            </a:pPr>
            <a:r>
              <a:rPr lang="en-US" dirty="0" smtClean="0"/>
              <a:t>Industrially, most H2 is  produced from natural gas by using steam reforming ( the catalyzed reaction of H2O  As Steam and hydrocarbons typically methane from natural gas</a:t>
            </a:r>
          </a:p>
          <a:p>
            <a:pPr lvl="0">
              <a:buNone/>
            </a:pPr>
            <a:endParaRPr lang="en-US" dirty="0" smtClean="0"/>
          </a:p>
          <a:p>
            <a:pPr lvl="0">
              <a:buFont typeface="Wingdings" pitchFamily="2" charset="2"/>
              <a:buChar char="ü"/>
            </a:pPr>
            <a:r>
              <a:rPr lang="en-US" dirty="0" smtClean="0"/>
              <a:t>It is also produced industrially  by other methods such as coal gasification and thermally assisted electrolysis</a:t>
            </a:r>
          </a:p>
          <a:p>
            <a:pPr lvl="0">
              <a:buFont typeface="Wingdings" pitchFamily="2" charset="2"/>
              <a:buChar char="ü"/>
            </a:pPr>
            <a:endParaRPr lang="en-US" dirty="0" smtClean="0"/>
          </a:p>
          <a:p>
            <a:pPr lvl="0">
              <a:buFont typeface="Wingdings" pitchFamily="2" charset="2"/>
              <a:buChar char="ü"/>
            </a:pPr>
            <a:r>
              <a:rPr lang="en-US" dirty="0" smtClean="0"/>
              <a:t>At a small scale it can be produced from the laboratory from electropositive elements and mineral acids or by hydrolysis of saline hydrides, or </a:t>
            </a:r>
            <a:r>
              <a:rPr lang="en-US" smtClean="0"/>
              <a:t>by electrolysis</a:t>
            </a:r>
            <a:endParaRPr lang="en-US" dirty="0" smtClean="0"/>
          </a:p>
          <a:p>
            <a:pPr lvl="0">
              <a:buNone/>
            </a:pPr>
            <a:endParaRPr lang="en-US" dirty="0" smtClean="0"/>
          </a:p>
          <a:p>
            <a:pPr>
              <a:buNone/>
            </a:pPr>
            <a:endParaRPr lang="en-ZA" dirty="0" smtClean="0"/>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7</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Properties of Silicon</a:t>
            </a:r>
            <a:endParaRPr lang="en-US" dirty="0"/>
          </a:p>
        </p:txBody>
      </p:sp>
      <p:sp>
        <p:nvSpPr>
          <p:cNvPr id="3" name="Content Placeholder 2"/>
          <p:cNvSpPr>
            <a:spLocks noGrp="1"/>
          </p:cNvSpPr>
          <p:nvPr>
            <p:ph idx="1"/>
          </p:nvPr>
        </p:nvSpPr>
        <p:spPr>
          <a:xfrm>
            <a:off x="381000" y="1219200"/>
            <a:ext cx="8305800" cy="5410200"/>
          </a:xfrm>
        </p:spPr>
        <p:txBody>
          <a:bodyPr>
            <a:normAutofit fontScale="92500" lnSpcReduction="10000"/>
          </a:bodyPr>
          <a:lstStyle/>
          <a:p>
            <a:r>
              <a:rPr lang="en-US" dirty="0" smtClean="0"/>
              <a:t>Silicon is a crystalline semi-metal or metalloid</a:t>
            </a:r>
          </a:p>
          <a:p>
            <a:r>
              <a:rPr lang="en-US" dirty="0" smtClean="0"/>
              <a:t> One of its forms is shiny, grey and very brittle (it will shatter when struck with a hammer)</a:t>
            </a:r>
          </a:p>
          <a:p>
            <a:r>
              <a:rPr lang="en-US" dirty="0" smtClean="0"/>
              <a:t>It is a group 4a element in the same periodic group as carbon, but chemically behaves distinctly from all of its group counterparts</a:t>
            </a:r>
          </a:p>
          <a:p>
            <a:r>
              <a:rPr lang="en-US" dirty="0" smtClean="0"/>
              <a:t>Silicon shares the bonding versatility of carbon, with its four valence electrons, but is otherwise a relatively inert element</a:t>
            </a:r>
          </a:p>
          <a:p>
            <a:r>
              <a:rPr lang="en-US" dirty="0" smtClean="0"/>
              <a:t> However, under special conditions, silicon can be made to be a good deal more reactive</a:t>
            </a:r>
          </a:p>
          <a:p>
            <a:r>
              <a:rPr lang="en-US" dirty="0" smtClean="0"/>
              <a:t> Silicon exhibits metalloid properties, is able to expand its valence shell, and is able to be transformed into a semiconductor; distinguishing it from its periodic group members</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70</a:t>
            </a:fld>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Properties of Silicon</a:t>
            </a:r>
            <a:endParaRPr lang="en-US" dirty="0"/>
          </a:p>
        </p:txBody>
      </p:sp>
      <p:sp>
        <p:nvSpPr>
          <p:cNvPr id="3" name="Content Placeholder 2"/>
          <p:cNvSpPr>
            <a:spLocks noGrp="1"/>
          </p:cNvSpPr>
          <p:nvPr>
            <p:ph idx="1"/>
          </p:nvPr>
        </p:nvSpPr>
        <p:spPr>
          <a:xfrm>
            <a:off x="304800" y="1219200"/>
            <a:ext cx="8382000" cy="5334000"/>
          </a:xfrm>
        </p:spPr>
        <p:txBody>
          <a:bodyPr/>
          <a:lstStyle/>
          <a:p>
            <a:r>
              <a:rPr lang="en-US" dirty="0" smtClean="0"/>
              <a:t>Density is 2.57 g/</a:t>
            </a:r>
            <a:r>
              <a:rPr lang="en-US" dirty="0" err="1" smtClean="0"/>
              <a:t>mL</a:t>
            </a:r>
            <a:endParaRPr lang="en-US" dirty="0" smtClean="0"/>
          </a:p>
          <a:p>
            <a:endParaRPr lang="en-US" dirty="0" smtClean="0"/>
          </a:p>
          <a:p>
            <a:r>
              <a:rPr lang="en-US" dirty="0" smtClean="0"/>
              <a:t>M.P. 	1414</a:t>
            </a:r>
            <a:r>
              <a:rPr lang="en-US" baseline="30000" dirty="0" smtClean="0"/>
              <a:t>o</a:t>
            </a:r>
            <a:r>
              <a:rPr lang="en-US" dirty="0" smtClean="0"/>
              <a:t>C</a:t>
            </a:r>
          </a:p>
          <a:p>
            <a:endParaRPr lang="en-US" dirty="0" smtClean="0"/>
          </a:p>
          <a:p>
            <a:r>
              <a:rPr lang="en-US" dirty="0" smtClean="0"/>
              <a:t>B. P. 	3265</a:t>
            </a:r>
            <a:r>
              <a:rPr lang="en-US" baseline="30000" dirty="0" smtClean="0"/>
              <a:t>o</a:t>
            </a:r>
            <a:r>
              <a:rPr lang="en-US" dirty="0" smtClean="0"/>
              <a:t>C</a:t>
            </a:r>
          </a:p>
          <a:p>
            <a:endParaRPr lang="en-US" dirty="0" smtClean="0"/>
          </a:p>
          <a:p>
            <a:r>
              <a:rPr lang="en-US" dirty="0" smtClean="0"/>
              <a:t>Stable Isotopes	</a:t>
            </a:r>
            <a:r>
              <a:rPr lang="en-US" baseline="30000" dirty="0" smtClean="0"/>
              <a:t>28</a:t>
            </a:r>
            <a:r>
              <a:rPr lang="en-US" dirty="0" smtClean="0"/>
              <a:t>Si </a:t>
            </a:r>
            <a:r>
              <a:rPr lang="en-US" baseline="30000" dirty="0" smtClean="0"/>
              <a:t>29</a:t>
            </a:r>
            <a:r>
              <a:rPr lang="en-US" dirty="0" smtClean="0"/>
              <a:t>Si </a:t>
            </a:r>
            <a:r>
              <a:rPr lang="en-US" baseline="30000" dirty="0" smtClean="0"/>
              <a:t>30</a:t>
            </a:r>
            <a:r>
              <a:rPr lang="en-US" dirty="0" smtClean="0"/>
              <a:t>Si</a:t>
            </a:r>
          </a:p>
          <a:p>
            <a:endParaRPr lang="en-US" dirty="0" smtClean="0"/>
          </a:p>
          <a:p>
            <a:r>
              <a:rPr lang="en-US" dirty="0" smtClean="0"/>
              <a:t>Oxidation States		4+, 3+, 2+, 1+, -1, -2, -3, -4</a:t>
            </a:r>
          </a:p>
          <a:p>
            <a:endParaRPr lang="en-US" dirty="0" smtClean="0"/>
          </a:p>
          <a:p>
            <a:r>
              <a:rPr lang="en-US" smtClean="0"/>
              <a:t>27.6% of the Earth's crust is made up of silicon</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71</a:t>
            </a:fld>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dirty="0" smtClean="0"/>
              <a:t>Silicon Compounds</a:t>
            </a:r>
            <a:endParaRPr lang="en-US" dirty="0"/>
          </a:p>
        </p:txBody>
      </p:sp>
      <p:sp>
        <p:nvSpPr>
          <p:cNvPr id="3" name="Content Placeholder 2"/>
          <p:cNvSpPr>
            <a:spLocks noGrp="1"/>
          </p:cNvSpPr>
          <p:nvPr>
            <p:ph idx="1"/>
          </p:nvPr>
        </p:nvSpPr>
        <p:spPr>
          <a:xfrm>
            <a:off x="381000" y="1219200"/>
            <a:ext cx="8305800" cy="5105400"/>
          </a:xfrm>
        </p:spPr>
        <p:txBody>
          <a:bodyPr>
            <a:normAutofit lnSpcReduction="10000"/>
          </a:bodyPr>
          <a:lstStyle/>
          <a:p>
            <a:r>
              <a:rPr lang="en-US" dirty="0" smtClean="0"/>
              <a:t>Silicon forms a series of compounds analogous to the alkanes, e.g. </a:t>
            </a:r>
            <a:r>
              <a:rPr lang="en-US" dirty="0" err="1" smtClean="0"/>
              <a:t>silanes</a:t>
            </a:r>
            <a:r>
              <a:rPr lang="en-US" dirty="0" smtClean="0"/>
              <a:t>, but the longest chain contains just seven Si </a:t>
            </a:r>
            <a:r>
              <a:rPr lang="en-US" dirty="0" err="1" smtClean="0"/>
              <a:t>stoms</a:t>
            </a:r>
            <a:r>
              <a:rPr lang="en-US" dirty="0" smtClean="0"/>
              <a:t> </a:t>
            </a:r>
            <a:r>
              <a:rPr lang="en-US" dirty="0" err="1" smtClean="0"/>
              <a:t>i.e</a:t>
            </a:r>
            <a:r>
              <a:rPr lang="en-US" dirty="0" smtClean="0"/>
              <a:t> </a:t>
            </a:r>
            <a:r>
              <a:rPr lang="en-US" dirty="0" err="1" smtClean="0"/>
              <a:t>heptasilane</a:t>
            </a:r>
            <a:r>
              <a:rPr lang="en-US" dirty="0" smtClean="0"/>
              <a:t>, Si7 H16</a:t>
            </a:r>
          </a:p>
          <a:p>
            <a:endParaRPr lang="en-US" dirty="0" smtClean="0"/>
          </a:p>
          <a:p>
            <a:r>
              <a:rPr lang="en-US" dirty="0" smtClean="0"/>
              <a:t>The </a:t>
            </a:r>
            <a:r>
              <a:rPr lang="en-US" dirty="0" err="1" smtClean="0"/>
              <a:t>Silanes</a:t>
            </a:r>
            <a:r>
              <a:rPr lang="en-US" dirty="0" smtClean="0"/>
              <a:t> are less volatile than their hydrocarbon analogues, e.g. C3H8 is a gas whileSi3H8 Trisilane is a liquid that boils at 53oc.</a:t>
            </a:r>
          </a:p>
          <a:p>
            <a:endParaRPr lang="en-US" dirty="0" smtClean="0"/>
          </a:p>
          <a:p>
            <a:r>
              <a:rPr lang="en-US" dirty="0" smtClean="0"/>
              <a:t>Silicon has a high affinity for oxygen, accounting for the high amount of silicates minerals known</a:t>
            </a:r>
          </a:p>
          <a:p>
            <a:r>
              <a:rPr lang="en-US" dirty="0" smtClean="0"/>
              <a:t>Example is silicate glasses such as fused </a:t>
            </a:r>
            <a:r>
              <a:rPr lang="en-US" dirty="0" err="1" smtClean="0"/>
              <a:t>qurtz</a:t>
            </a:r>
            <a:r>
              <a:rPr lang="en-US" dirty="0" smtClean="0"/>
              <a:t> amorphous SiO2</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72</a:t>
            </a:fld>
            <a:endParaRPr 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Silicon Compounds: </a:t>
            </a:r>
            <a:r>
              <a:rPr lang="en-US" dirty="0" err="1" smtClean="0"/>
              <a:t>Silicides</a:t>
            </a:r>
            <a:endParaRPr lang="en-US" dirty="0"/>
          </a:p>
        </p:txBody>
      </p:sp>
      <p:sp>
        <p:nvSpPr>
          <p:cNvPr id="3" name="Content Placeholder 2"/>
          <p:cNvSpPr>
            <a:spLocks noGrp="1"/>
          </p:cNvSpPr>
          <p:nvPr>
            <p:ph idx="1"/>
          </p:nvPr>
        </p:nvSpPr>
        <p:spPr>
          <a:xfrm>
            <a:off x="304800" y="1371600"/>
            <a:ext cx="8382000" cy="4953000"/>
          </a:xfrm>
        </p:spPr>
        <p:txBody>
          <a:bodyPr/>
          <a:lstStyle/>
          <a:p>
            <a:r>
              <a:rPr lang="en-US" dirty="0" smtClean="0"/>
              <a:t>This is Silicon-metal compounds</a:t>
            </a:r>
          </a:p>
          <a:p>
            <a:endParaRPr lang="en-US" dirty="0" smtClean="0"/>
          </a:p>
          <a:p>
            <a:r>
              <a:rPr lang="en-US" dirty="0" smtClean="0"/>
              <a:t>Silicon like B and C form wide variety of binary compounds with metals e.g. </a:t>
            </a:r>
            <a:r>
              <a:rPr lang="en-US" smtClean="0"/>
              <a:t>ferrosilicon (Fe3Si)</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73</a:t>
            </a:fld>
            <a:endParaRPr 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Silicon</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74</a:t>
            </a:fld>
            <a:endParaRPr lang="en-US"/>
          </a:p>
        </p:txBody>
      </p:sp>
      <p:pic>
        <p:nvPicPr>
          <p:cNvPr id="5" name="Content Placeholder 4" descr="http://en.wikipedia.org/wiki/File:Third_beach_sand.jpg"/>
          <p:cNvPicPr>
            <a:picLocks noGrp="1"/>
          </p:cNvPicPr>
          <p:nvPr>
            <p:ph idx="1"/>
          </p:nvPr>
        </p:nvPicPr>
        <p:blipFill>
          <a:blip r:embed="rId2"/>
          <a:srcRect/>
          <a:stretch>
            <a:fillRect/>
          </a:stretch>
        </p:blipFill>
        <p:spPr bwMode="auto">
          <a:xfrm>
            <a:off x="609600" y="1524000"/>
            <a:ext cx="7696200" cy="495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Group V and Group VI Elements</a:t>
            </a:r>
            <a:endParaRPr lang="en-US" dirty="0"/>
          </a:p>
        </p:txBody>
      </p:sp>
      <p:sp>
        <p:nvSpPr>
          <p:cNvPr id="3" name="Content Placeholder 2"/>
          <p:cNvSpPr>
            <a:spLocks noGrp="1"/>
          </p:cNvSpPr>
          <p:nvPr>
            <p:ph idx="1"/>
          </p:nvPr>
        </p:nvSpPr>
        <p:spPr>
          <a:xfrm>
            <a:off x="304800" y="1524000"/>
            <a:ext cx="8382000" cy="4800600"/>
          </a:xfrm>
        </p:spPr>
        <p:txBody>
          <a:bodyPr/>
          <a:lstStyle/>
          <a:p>
            <a:r>
              <a:rPr lang="en-US" dirty="0" smtClean="0"/>
              <a:t>AS in the other p-block elements, elements at the head of the groups V and VI differ significantly from their congeners</a:t>
            </a:r>
          </a:p>
          <a:p>
            <a:endParaRPr lang="en-US" dirty="0" smtClean="0"/>
          </a:p>
          <a:p>
            <a:r>
              <a:rPr lang="en-US" dirty="0" smtClean="0"/>
              <a:t>Their coordination numbers are generally lower in their compounds and they are the only members of their </a:t>
            </a:r>
            <a:r>
              <a:rPr lang="en-US" smtClean="0"/>
              <a:t>groups that </a:t>
            </a:r>
            <a:r>
              <a:rPr lang="en-US" dirty="0" smtClean="0"/>
              <a:t>exist as diatomic molecules under normal conditions</a:t>
            </a:r>
          </a:p>
          <a:p>
            <a:endParaRPr lang="en-US" dirty="0" smtClean="0"/>
          </a:p>
          <a:p>
            <a:r>
              <a:rPr lang="en-US" dirty="0" smtClean="0"/>
              <a:t>The group V elements posses a wide range of oxidation states</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75</a:t>
            </a:fld>
            <a:endParaRPr lang="en-US"/>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Group V and Group VI Elements</a:t>
            </a:r>
            <a:endParaRPr lang="en-US" dirty="0"/>
          </a:p>
        </p:txBody>
      </p:sp>
      <p:sp>
        <p:nvSpPr>
          <p:cNvPr id="3" name="Content Placeholder 2"/>
          <p:cNvSpPr>
            <a:spLocks noGrp="1"/>
          </p:cNvSpPr>
          <p:nvPr>
            <p:ph idx="1"/>
          </p:nvPr>
        </p:nvSpPr>
        <p:spPr>
          <a:xfrm>
            <a:off x="304800" y="1371600"/>
            <a:ext cx="8382000" cy="4953000"/>
          </a:xfrm>
        </p:spPr>
        <p:txBody>
          <a:bodyPr>
            <a:normAutofit fontScale="92500"/>
          </a:bodyPr>
          <a:lstStyle/>
          <a:p>
            <a:r>
              <a:rPr lang="en-US" dirty="0" smtClean="0"/>
              <a:t>This two groups contain some of the most important elements for geology, life and industry.</a:t>
            </a:r>
          </a:p>
          <a:p>
            <a:endParaRPr lang="en-US" dirty="0" smtClean="0"/>
          </a:p>
          <a:p>
            <a:r>
              <a:rPr lang="en-US" dirty="0" smtClean="0"/>
              <a:t>The heavier elements are less abundant than the lighter elements</a:t>
            </a:r>
          </a:p>
          <a:p>
            <a:endParaRPr lang="en-US" dirty="0" smtClean="0"/>
          </a:p>
          <a:p>
            <a:r>
              <a:rPr lang="en-US" dirty="0" smtClean="0"/>
              <a:t>All the members of this two groups other than Nitrogen and Oxygen are solids under normal conditions</a:t>
            </a:r>
          </a:p>
          <a:p>
            <a:endParaRPr lang="en-US" dirty="0" smtClean="0"/>
          </a:p>
          <a:p>
            <a:r>
              <a:rPr lang="en-US" dirty="0" smtClean="0"/>
              <a:t>Metallic character increases down the group, but the trend is not clear cut because the electrical conductivities of the heavier elements actually decrease from arsenic to bismuth</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76</a:t>
            </a:fld>
            <a:endParaRPr 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Group V and Group VI Elements</a:t>
            </a:r>
            <a:endParaRPr lang="en-US" dirty="0"/>
          </a:p>
        </p:txBody>
      </p:sp>
      <p:sp>
        <p:nvSpPr>
          <p:cNvPr id="3" name="Content Placeholder 2"/>
          <p:cNvSpPr>
            <a:spLocks noGrp="1"/>
          </p:cNvSpPr>
          <p:nvPr>
            <p:ph idx="1"/>
          </p:nvPr>
        </p:nvSpPr>
        <p:spPr>
          <a:xfrm>
            <a:off x="304800" y="1371600"/>
            <a:ext cx="8382000" cy="4953000"/>
          </a:xfrm>
        </p:spPr>
        <p:txBody>
          <a:bodyPr/>
          <a:lstStyle/>
          <a:p>
            <a:r>
              <a:rPr lang="en-US" dirty="0" smtClean="0"/>
              <a:t>Nitrogen and Oxygen are among the most electronegative elements in the periodic table.</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77</a:t>
            </a:fld>
            <a:endParaRPr lang="en-US"/>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4000" dirty="0" smtClean="0"/>
              <a:t>Group V and Group VI Elements</a:t>
            </a:r>
            <a:br>
              <a:rPr lang="en-US" sz="4000" dirty="0" smtClean="0"/>
            </a:br>
            <a:r>
              <a:rPr lang="en-US" sz="4000" dirty="0" smtClean="0"/>
              <a:t>Properties of the groups (5)</a:t>
            </a:r>
            <a:endParaRPr lang="en-US" sz="4000" dirty="0"/>
          </a:p>
        </p:txBody>
      </p:sp>
      <p:graphicFrame>
        <p:nvGraphicFramePr>
          <p:cNvPr id="5" name="Content Placeholder 4"/>
          <p:cNvGraphicFramePr>
            <a:graphicFrameLocks noGrp="1"/>
          </p:cNvGraphicFramePr>
          <p:nvPr>
            <p:ph idx="1"/>
          </p:nvPr>
        </p:nvGraphicFramePr>
        <p:xfrm>
          <a:off x="304800" y="1752600"/>
          <a:ext cx="8077200" cy="4724398"/>
        </p:xfrm>
        <a:graphic>
          <a:graphicData uri="http://schemas.openxmlformats.org/drawingml/2006/table">
            <a:tbl>
              <a:tblPr firstRow="1" bandRow="1">
                <a:tableStyleId>{5C22544A-7EE6-4342-B048-85BDC9FD1C3A}</a:tableStyleId>
              </a:tblPr>
              <a:tblGrid>
                <a:gridCol w="1615440"/>
                <a:gridCol w="1615440"/>
                <a:gridCol w="1615440"/>
                <a:gridCol w="1615440"/>
                <a:gridCol w="1615440"/>
              </a:tblGrid>
              <a:tr h="1075473">
                <a:tc>
                  <a:txBody>
                    <a:bodyPr/>
                    <a:lstStyle/>
                    <a:p>
                      <a:r>
                        <a:rPr lang="en-US" dirty="0" smtClean="0"/>
                        <a:t>ELEMENTS</a:t>
                      </a:r>
                      <a:endParaRPr lang="en-US" dirty="0"/>
                    </a:p>
                  </a:txBody>
                  <a:tcPr/>
                </a:tc>
                <a:tc>
                  <a:txBody>
                    <a:bodyPr/>
                    <a:lstStyle/>
                    <a:p>
                      <a:r>
                        <a:rPr lang="en-US" dirty="0" smtClean="0"/>
                        <a:t>Ionization energy (</a:t>
                      </a:r>
                      <a:r>
                        <a:rPr lang="en-US" dirty="0" err="1" smtClean="0"/>
                        <a:t>Kjmol</a:t>
                      </a:r>
                      <a:r>
                        <a:rPr lang="en-US" dirty="0" smtClean="0"/>
                        <a:t> </a:t>
                      </a:r>
                      <a:r>
                        <a:rPr lang="en-US" baseline="30000" dirty="0" smtClean="0"/>
                        <a:t>-1</a:t>
                      </a:r>
                      <a:endParaRPr lang="en-US" baseline="30000" dirty="0"/>
                    </a:p>
                  </a:txBody>
                  <a:tcPr/>
                </a:tc>
                <a:tc>
                  <a:txBody>
                    <a:bodyPr/>
                    <a:lstStyle/>
                    <a:p>
                      <a:r>
                        <a:rPr lang="en-US" dirty="0" smtClean="0"/>
                        <a:t>Radius A</a:t>
                      </a:r>
                      <a:r>
                        <a:rPr lang="en-US" baseline="0" dirty="0" smtClean="0"/>
                        <a:t> </a:t>
                      </a:r>
                      <a:r>
                        <a:rPr lang="en-US" baseline="30000" dirty="0" smtClean="0"/>
                        <a:t>o</a:t>
                      </a:r>
                      <a:endParaRPr lang="en-US" baseline="30000" dirty="0"/>
                    </a:p>
                  </a:txBody>
                  <a:tcPr/>
                </a:tc>
                <a:tc>
                  <a:txBody>
                    <a:bodyPr/>
                    <a:lstStyle/>
                    <a:p>
                      <a:r>
                        <a:rPr lang="en-US" dirty="0" smtClean="0"/>
                        <a:t>Appearance</a:t>
                      </a:r>
                      <a:endParaRPr lang="en-US" dirty="0"/>
                    </a:p>
                  </a:txBody>
                  <a:tcPr/>
                </a:tc>
                <a:tc>
                  <a:txBody>
                    <a:bodyPr/>
                    <a:lstStyle/>
                    <a:p>
                      <a:r>
                        <a:rPr lang="en-US" dirty="0" smtClean="0"/>
                        <a:t>Common oxidation state</a:t>
                      </a:r>
                      <a:endParaRPr lang="en-US" dirty="0"/>
                    </a:p>
                  </a:txBody>
                  <a:tcPr/>
                </a:tc>
              </a:tr>
              <a:tr h="729785">
                <a:tc>
                  <a:txBody>
                    <a:bodyPr/>
                    <a:lstStyle/>
                    <a:p>
                      <a:r>
                        <a:rPr lang="en-US" dirty="0" smtClean="0"/>
                        <a:t>N</a:t>
                      </a:r>
                      <a:endParaRPr lang="en-US" dirty="0"/>
                    </a:p>
                  </a:txBody>
                  <a:tcPr/>
                </a:tc>
                <a:tc>
                  <a:txBody>
                    <a:bodyPr/>
                    <a:lstStyle/>
                    <a:p>
                      <a:r>
                        <a:rPr lang="en-US" dirty="0" smtClean="0"/>
                        <a:t>1410</a:t>
                      </a:r>
                      <a:endParaRPr lang="en-US" dirty="0"/>
                    </a:p>
                  </a:txBody>
                  <a:tcPr/>
                </a:tc>
                <a:tc>
                  <a:txBody>
                    <a:bodyPr/>
                    <a:lstStyle/>
                    <a:p>
                      <a:r>
                        <a:rPr lang="en-US" dirty="0" smtClean="0"/>
                        <a:t>3.04</a:t>
                      </a:r>
                      <a:endParaRPr lang="en-US" dirty="0"/>
                    </a:p>
                  </a:txBody>
                  <a:tcPr/>
                </a:tc>
                <a:tc>
                  <a:txBody>
                    <a:bodyPr/>
                    <a:lstStyle/>
                    <a:p>
                      <a:r>
                        <a:rPr lang="en-US" dirty="0" smtClean="0"/>
                        <a:t>Gas</a:t>
                      </a:r>
                      <a:endParaRPr lang="en-US" dirty="0"/>
                    </a:p>
                  </a:txBody>
                  <a:tcPr/>
                </a:tc>
                <a:tc>
                  <a:txBody>
                    <a:bodyPr/>
                    <a:lstStyle/>
                    <a:p>
                      <a:r>
                        <a:rPr lang="en-US" dirty="0" smtClean="0"/>
                        <a:t>-3, 0, +1,+3, +5</a:t>
                      </a:r>
                      <a:endParaRPr lang="en-US" dirty="0"/>
                    </a:p>
                  </a:txBody>
                  <a:tcPr/>
                </a:tc>
              </a:tr>
              <a:tr h="729785">
                <a:tc>
                  <a:txBody>
                    <a:bodyPr/>
                    <a:lstStyle/>
                    <a:p>
                      <a:r>
                        <a:rPr lang="en-US" dirty="0" smtClean="0"/>
                        <a:t>P</a:t>
                      </a:r>
                      <a:endParaRPr lang="en-US" dirty="0"/>
                    </a:p>
                  </a:txBody>
                  <a:tcPr/>
                </a:tc>
                <a:tc>
                  <a:txBody>
                    <a:bodyPr/>
                    <a:lstStyle/>
                    <a:p>
                      <a:r>
                        <a:rPr lang="en-US" dirty="0" smtClean="0"/>
                        <a:t>1020</a:t>
                      </a:r>
                      <a:endParaRPr lang="en-US" dirty="0"/>
                    </a:p>
                  </a:txBody>
                  <a:tcPr/>
                </a:tc>
                <a:tc>
                  <a:txBody>
                    <a:bodyPr/>
                    <a:lstStyle/>
                    <a:p>
                      <a:endParaRPr lang="en-US"/>
                    </a:p>
                  </a:txBody>
                  <a:tcPr/>
                </a:tc>
                <a:tc>
                  <a:txBody>
                    <a:bodyPr/>
                    <a:lstStyle/>
                    <a:p>
                      <a:r>
                        <a:rPr lang="en-US" dirty="0" smtClean="0"/>
                        <a:t>Polymorphic solid</a:t>
                      </a:r>
                      <a:endParaRPr lang="en-US" dirty="0"/>
                    </a:p>
                  </a:txBody>
                  <a:tcPr/>
                </a:tc>
                <a:tc>
                  <a:txBody>
                    <a:bodyPr/>
                    <a:lstStyle/>
                    <a:p>
                      <a:r>
                        <a:rPr lang="en-US" dirty="0" smtClean="0"/>
                        <a:t>-3, +3, +5</a:t>
                      </a:r>
                      <a:endParaRPr lang="en-US" dirty="0"/>
                    </a:p>
                  </a:txBody>
                  <a:tcPr/>
                </a:tc>
              </a:tr>
              <a:tr h="729785">
                <a:tc>
                  <a:txBody>
                    <a:bodyPr/>
                    <a:lstStyle/>
                    <a:p>
                      <a:r>
                        <a:rPr lang="en-US" dirty="0" smtClean="0"/>
                        <a:t>As</a:t>
                      </a:r>
                      <a:endParaRPr lang="en-US" dirty="0"/>
                    </a:p>
                  </a:txBody>
                  <a:tcPr/>
                </a:tc>
                <a:tc>
                  <a:txBody>
                    <a:bodyPr/>
                    <a:lstStyle/>
                    <a:p>
                      <a:r>
                        <a:rPr lang="en-US" dirty="0" smtClean="0"/>
                        <a:t>953</a:t>
                      </a:r>
                      <a:endParaRPr lang="en-US" dirty="0"/>
                    </a:p>
                  </a:txBody>
                  <a:tcPr/>
                </a:tc>
                <a:tc>
                  <a:txBody>
                    <a:bodyPr/>
                    <a:lstStyle/>
                    <a:p>
                      <a:endParaRPr lang="en-US"/>
                    </a:p>
                  </a:txBody>
                  <a:tcPr/>
                </a:tc>
                <a:tc>
                  <a:txBody>
                    <a:bodyPr/>
                    <a:lstStyle/>
                    <a:p>
                      <a:r>
                        <a:rPr lang="en-US" dirty="0" smtClean="0"/>
                        <a:t>Dark solid</a:t>
                      </a:r>
                      <a:endParaRPr lang="en-US" dirty="0"/>
                    </a:p>
                  </a:txBody>
                  <a:tcPr/>
                </a:tc>
                <a:tc>
                  <a:txBody>
                    <a:bodyPr/>
                    <a:lstStyle/>
                    <a:p>
                      <a:r>
                        <a:rPr lang="en-US" dirty="0" smtClean="0"/>
                        <a:t>+3, +5</a:t>
                      </a:r>
                      <a:endParaRPr lang="en-US" dirty="0"/>
                    </a:p>
                  </a:txBody>
                  <a:tcPr/>
                </a:tc>
              </a:tr>
              <a:tr h="729785">
                <a:tc>
                  <a:txBody>
                    <a:bodyPr/>
                    <a:lstStyle/>
                    <a:p>
                      <a:r>
                        <a:rPr lang="en-US" dirty="0" err="1" smtClean="0"/>
                        <a:t>Sb</a:t>
                      </a:r>
                      <a:endParaRPr lang="en-US" dirty="0"/>
                    </a:p>
                  </a:txBody>
                  <a:tcPr/>
                </a:tc>
                <a:tc>
                  <a:txBody>
                    <a:bodyPr/>
                    <a:lstStyle/>
                    <a:p>
                      <a:r>
                        <a:rPr lang="en-US" dirty="0" smtClean="0"/>
                        <a:t>840</a:t>
                      </a:r>
                      <a:endParaRPr lang="en-US" dirty="0"/>
                    </a:p>
                  </a:txBody>
                  <a:tcPr/>
                </a:tc>
                <a:tc>
                  <a:txBody>
                    <a:bodyPr/>
                    <a:lstStyle/>
                    <a:p>
                      <a:endParaRPr lang="en-US"/>
                    </a:p>
                  </a:txBody>
                  <a:tcPr/>
                </a:tc>
                <a:tc>
                  <a:txBody>
                    <a:bodyPr/>
                    <a:lstStyle/>
                    <a:p>
                      <a:r>
                        <a:rPr lang="en-US" dirty="0" smtClean="0"/>
                        <a:t>Solid, metallic luster, brittle</a:t>
                      </a:r>
                      <a:endParaRPr lang="en-US" dirty="0"/>
                    </a:p>
                  </a:txBody>
                  <a:tcPr/>
                </a:tc>
                <a:tc>
                  <a:txBody>
                    <a:bodyPr/>
                    <a:lstStyle/>
                    <a:p>
                      <a:r>
                        <a:rPr lang="en-US" dirty="0" smtClean="0"/>
                        <a:t>+3, +5</a:t>
                      </a:r>
                      <a:endParaRPr lang="en-US" dirty="0"/>
                    </a:p>
                  </a:txBody>
                  <a:tcPr/>
                </a:tc>
              </a:tr>
              <a:tr h="729785">
                <a:tc>
                  <a:txBody>
                    <a:bodyPr/>
                    <a:lstStyle/>
                    <a:p>
                      <a:r>
                        <a:rPr lang="en-US" dirty="0" smtClean="0"/>
                        <a:t>Bi</a:t>
                      </a:r>
                      <a:endParaRPr lang="en-US" dirty="0"/>
                    </a:p>
                  </a:txBody>
                  <a:tcPr/>
                </a:tc>
                <a:tc>
                  <a:txBody>
                    <a:bodyPr/>
                    <a:lstStyle/>
                    <a:p>
                      <a:r>
                        <a:rPr lang="en-US" dirty="0" smtClean="0"/>
                        <a:t>710</a:t>
                      </a:r>
                      <a:endParaRPr lang="en-US" dirty="0"/>
                    </a:p>
                  </a:txBody>
                  <a:tcPr/>
                </a:tc>
                <a:tc>
                  <a:txBody>
                    <a:bodyPr/>
                    <a:lstStyle/>
                    <a:p>
                      <a:endParaRPr lang="en-US"/>
                    </a:p>
                  </a:txBody>
                  <a:tcPr/>
                </a:tc>
                <a:tc>
                  <a:txBody>
                    <a:bodyPr/>
                    <a:lstStyle/>
                    <a:p>
                      <a:r>
                        <a:rPr lang="en-US" dirty="0" smtClean="0"/>
                        <a:t>Solid, metallic luster, brittle</a:t>
                      </a:r>
                      <a:endParaRPr lang="en-US" dirty="0"/>
                    </a:p>
                  </a:txBody>
                  <a:tcPr/>
                </a:tc>
                <a:tc>
                  <a:txBody>
                    <a:bodyPr/>
                    <a:lstStyle/>
                    <a:p>
                      <a:r>
                        <a:rPr lang="en-US" dirty="0" smtClean="0"/>
                        <a:t>+3, +5</a:t>
                      </a:r>
                      <a:endParaRPr lang="en-US" dirty="0"/>
                    </a:p>
                  </a:txBody>
                  <a:tcPr/>
                </a:tc>
              </a:tr>
            </a:tbl>
          </a:graphicData>
        </a:graphic>
      </p:graphicFrame>
      <p:sp>
        <p:nvSpPr>
          <p:cNvPr id="4" name="Slide Number Placeholder 3"/>
          <p:cNvSpPr>
            <a:spLocks noGrp="1"/>
          </p:cNvSpPr>
          <p:nvPr>
            <p:ph type="sldNum" sz="quarter" idx="12"/>
          </p:nvPr>
        </p:nvSpPr>
        <p:spPr/>
        <p:txBody>
          <a:bodyPr/>
          <a:lstStyle/>
          <a:p>
            <a:fld id="{C8A017B1-AA8B-4117-9407-C3AD51B84228}" type="slidenum">
              <a:rPr lang="en-US" smtClean="0"/>
              <a:pPr/>
              <a:t>78</a:t>
            </a:fld>
            <a:endParaRPr lang="en-US"/>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fontScale="90000"/>
          </a:bodyPr>
          <a:lstStyle/>
          <a:p>
            <a:r>
              <a:rPr lang="en-US" sz="5400" dirty="0" smtClean="0"/>
              <a:t>Group V and Group VI Elements</a:t>
            </a:r>
            <a:br>
              <a:rPr lang="en-US" sz="5400" dirty="0" smtClean="0"/>
            </a:br>
            <a:r>
              <a:rPr lang="en-US" sz="5400" dirty="0" smtClean="0"/>
              <a:t>Properties of the groups (6)</a:t>
            </a:r>
            <a:endParaRPr lang="en-US" dirty="0"/>
          </a:p>
        </p:txBody>
      </p:sp>
      <p:graphicFrame>
        <p:nvGraphicFramePr>
          <p:cNvPr id="5" name="Content Placeholder 4"/>
          <p:cNvGraphicFramePr>
            <a:graphicFrameLocks noGrp="1"/>
          </p:cNvGraphicFramePr>
          <p:nvPr>
            <p:ph idx="1"/>
          </p:nvPr>
        </p:nvGraphicFramePr>
        <p:xfrm>
          <a:off x="228600" y="1447800"/>
          <a:ext cx="8458200" cy="5181600"/>
        </p:xfrm>
        <a:graphic>
          <a:graphicData uri="http://schemas.openxmlformats.org/drawingml/2006/table">
            <a:tbl>
              <a:tblPr firstRow="1" bandRow="1">
                <a:tableStyleId>{5C22544A-7EE6-4342-B048-85BDC9FD1C3A}</a:tableStyleId>
              </a:tblPr>
              <a:tblGrid>
                <a:gridCol w="1691640"/>
                <a:gridCol w="1691640"/>
                <a:gridCol w="1691640"/>
                <a:gridCol w="1691640"/>
                <a:gridCol w="1691640"/>
              </a:tblGrid>
              <a:tr h="812800">
                <a:tc>
                  <a:txBody>
                    <a:bodyPr/>
                    <a:lstStyle/>
                    <a:p>
                      <a:r>
                        <a:rPr lang="en-US" dirty="0" smtClean="0"/>
                        <a:t>Elements</a:t>
                      </a:r>
                      <a:endParaRPr lang="en-US" dirty="0"/>
                    </a:p>
                  </a:txBody>
                  <a:tcPr/>
                </a:tc>
                <a:tc>
                  <a:txBody>
                    <a:bodyPr/>
                    <a:lstStyle/>
                    <a:p>
                      <a:r>
                        <a:rPr lang="en-US" dirty="0" smtClean="0"/>
                        <a:t>Ionization energy(Kjmol-1)</a:t>
                      </a:r>
                      <a:endParaRPr lang="en-US" dirty="0"/>
                    </a:p>
                  </a:txBody>
                  <a:tcPr/>
                </a:tc>
                <a:tc>
                  <a:txBody>
                    <a:bodyPr/>
                    <a:lstStyle/>
                    <a:p>
                      <a:r>
                        <a:rPr lang="en-US" dirty="0" smtClean="0"/>
                        <a:t>Radius</a:t>
                      </a:r>
                      <a:endParaRPr lang="en-US" dirty="0"/>
                    </a:p>
                  </a:txBody>
                  <a:tcPr/>
                </a:tc>
                <a:tc>
                  <a:txBody>
                    <a:bodyPr/>
                    <a:lstStyle/>
                    <a:p>
                      <a:r>
                        <a:rPr lang="en-US" dirty="0" smtClean="0"/>
                        <a:t>Appearance</a:t>
                      </a:r>
                      <a:endParaRPr lang="en-US" dirty="0"/>
                    </a:p>
                  </a:txBody>
                  <a:tcPr/>
                </a:tc>
                <a:tc>
                  <a:txBody>
                    <a:bodyPr/>
                    <a:lstStyle/>
                    <a:p>
                      <a:r>
                        <a:rPr lang="en-US" dirty="0" smtClean="0"/>
                        <a:t>Common oxidation state</a:t>
                      </a:r>
                      <a:endParaRPr lang="en-US" dirty="0"/>
                    </a:p>
                  </a:txBody>
                  <a:tcPr/>
                </a:tc>
              </a:tr>
              <a:tr h="812800">
                <a:tc>
                  <a:txBody>
                    <a:bodyPr/>
                    <a:lstStyle/>
                    <a:p>
                      <a:r>
                        <a:rPr lang="en-US" dirty="0" smtClean="0"/>
                        <a:t>O</a:t>
                      </a:r>
                      <a:endParaRPr lang="en-US" dirty="0"/>
                    </a:p>
                  </a:txBody>
                  <a:tcPr/>
                </a:tc>
                <a:tc>
                  <a:txBody>
                    <a:bodyPr/>
                    <a:lstStyle/>
                    <a:p>
                      <a:r>
                        <a:rPr lang="en-US" dirty="0" smtClean="0"/>
                        <a:t>1320</a:t>
                      </a:r>
                      <a:endParaRPr lang="en-US" dirty="0"/>
                    </a:p>
                  </a:txBody>
                  <a:tcPr/>
                </a:tc>
                <a:tc>
                  <a:txBody>
                    <a:bodyPr/>
                    <a:lstStyle/>
                    <a:p>
                      <a:r>
                        <a:rPr lang="en-US" dirty="0" smtClean="0"/>
                        <a:t>3.44</a:t>
                      </a:r>
                      <a:endParaRPr lang="en-US" dirty="0"/>
                    </a:p>
                  </a:txBody>
                  <a:tcPr/>
                </a:tc>
                <a:tc>
                  <a:txBody>
                    <a:bodyPr/>
                    <a:lstStyle/>
                    <a:p>
                      <a:r>
                        <a:rPr lang="en-US" dirty="0" smtClean="0"/>
                        <a:t>Paramagnetic, gas</a:t>
                      </a:r>
                      <a:endParaRPr lang="en-US" dirty="0"/>
                    </a:p>
                  </a:txBody>
                  <a:tcPr/>
                </a:tc>
                <a:tc>
                  <a:txBody>
                    <a:bodyPr/>
                    <a:lstStyle/>
                    <a:p>
                      <a:r>
                        <a:rPr lang="en-US" dirty="0" smtClean="0"/>
                        <a:t>-2,</a:t>
                      </a:r>
                      <a:r>
                        <a:rPr lang="en-US" baseline="0" dirty="0" smtClean="0"/>
                        <a:t> -1,0</a:t>
                      </a:r>
                      <a:endParaRPr lang="en-US" dirty="0"/>
                    </a:p>
                  </a:txBody>
                  <a:tcPr/>
                </a:tc>
              </a:tr>
              <a:tr h="812800">
                <a:tc>
                  <a:txBody>
                    <a:bodyPr/>
                    <a:lstStyle/>
                    <a:p>
                      <a:r>
                        <a:rPr lang="en-US" dirty="0" smtClean="0"/>
                        <a:t>S</a:t>
                      </a:r>
                      <a:endParaRPr lang="en-US" dirty="0"/>
                    </a:p>
                  </a:txBody>
                  <a:tcPr/>
                </a:tc>
                <a:tc>
                  <a:txBody>
                    <a:bodyPr/>
                    <a:lstStyle/>
                    <a:p>
                      <a:r>
                        <a:rPr lang="en-US" dirty="0" smtClean="0"/>
                        <a:t>1005</a:t>
                      </a:r>
                      <a:endParaRPr lang="en-US" dirty="0"/>
                    </a:p>
                  </a:txBody>
                  <a:tcPr/>
                </a:tc>
                <a:tc>
                  <a:txBody>
                    <a:bodyPr/>
                    <a:lstStyle/>
                    <a:p>
                      <a:r>
                        <a:rPr lang="en-US" dirty="0" smtClean="0"/>
                        <a:t>2.44</a:t>
                      </a:r>
                      <a:endParaRPr lang="en-US" dirty="0"/>
                    </a:p>
                  </a:txBody>
                  <a:tcPr/>
                </a:tc>
                <a:tc>
                  <a:txBody>
                    <a:bodyPr/>
                    <a:lstStyle/>
                    <a:p>
                      <a:r>
                        <a:rPr lang="en-US" dirty="0" smtClean="0"/>
                        <a:t>Yellow, Polymorphic solid</a:t>
                      </a:r>
                      <a:endParaRPr lang="en-US" dirty="0"/>
                    </a:p>
                  </a:txBody>
                  <a:tcPr/>
                </a:tc>
                <a:tc>
                  <a:txBody>
                    <a:bodyPr/>
                    <a:lstStyle/>
                    <a:p>
                      <a:r>
                        <a:rPr lang="en-US" dirty="0" smtClean="0"/>
                        <a:t>-2, 0, +4, +6</a:t>
                      </a:r>
                      <a:endParaRPr lang="en-US" dirty="0"/>
                    </a:p>
                  </a:txBody>
                  <a:tcPr/>
                </a:tc>
              </a:tr>
              <a:tr h="812800">
                <a:tc>
                  <a:txBody>
                    <a:bodyPr/>
                    <a:lstStyle/>
                    <a:p>
                      <a:r>
                        <a:rPr lang="en-US" dirty="0" smtClean="0"/>
                        <a:t>Se</a:t>
                      </a:r>
                      <a:endParaRPr lang="en-US" dirty="0"/>
                    </a:p>
                  </a:txBody>
                  <a:tcPr/>
                </a:tc>
                <a:tc>
                  <a:txBody>
                    <a:bodyPr/>
                    <a:lstStyle/>
                    <a:p>
                      <a:r>
                        <a:rPr lang="en-US" dirty="0" smtClean="0"/>
                        <a:t>947</a:t>
                      </a:r>
                      <a:endParaRPr lang="en-US" dirty="0"/>
                    </a:p>
                  </a:txBody>
                  <a:tcPr/>
                </a:tc>
                <a:tc>
                  <a:txBody>
                    <a:bodyPr/>
                    <a:lstStyle/>
                    <a:p>
                      <a:r>
                        <a:rPr lang="en-US" dirty="0" smtClean="0"/>
                        <a:t>2.55</a:t>
                      </a:r>
                      <a:endParaRPr lang="en-US" dirty="0"/>
                    </a:p>
                  </a:txBody>
                  <a:tcPr/>
                </a:tc>
                <a:tc>
                  <a:txBody>
                    <a:bodyPr/>
                    <a:lstStyle/>
                    <a:p>
                      <a:r>
                        <a:rPr lang="en-US" dirty="0" smtClean="0"/>
                        <a:t>Polymorphic</a:t>
                      </a:r>
                      <a:r>
                        <a:rPr lang="en-US" baseline="0" dirty="0" smtClean="0"/>
                        <a:t> solid</a:t>
                      </a:r>
                      <a:endParaRPr lang="en-US" dirty="0"/>
                    </a:p>
                  </a:txBody>
                  <a:tcPr/>
                </a:tc>
                <a:tc>
                  <a:txBody>
                    <a:bodyPr/>
                    <a:lstStyle/>
                    <a:p>
                      <a:r>
                        <a:rPr lang="en-US" dirty="0" smtClean="0"/>
                        <a:t>_2, +4, +6</a:t>
                      </a:r>
                      <a:endParaRPr lang="en-US" dirty="0"/>
                    </a:p>
                  </a:txBody>
                  <a:tcPr/>
                </a:tc>
              </a:tr>
              <a:tr h="812800">
                <a:tc>
                  <a:txBody>
                    <a:bodyPr/>
                    <a:lstStyle/>
                    <a:p>
                      <a:r>
                        <a:rPr lang="en-US" dirty="0" smtClean="0"/>
                        <a:t>Te</a:t>
                      </a:r>
                      <a:endParaRPr lang="en-US" dirty="0"/>
                    </a:p>
                  </a:txBody>
                  <a:tcPr/>
                </a:tc>
                <a:tc>
                  <a:txBody>
                    <a:bodyPr/>
                    <a:lstStyle/>
                    <a:p>
                      <a:r>
                        <a:rPr lang="en-US" dirty="0" smtClean="0"/>
                        <a:t>875</a:t>
                      </a:r>
                      <a:endParaRPr lang="en-US" dirty="0"/>
                    </a:p>
                  </a:txBody>
                  <a:tcPr/>
                </a:tc>
                <a:tc>
                  <a:txBody>
                    <a:bodyPr/>
                    <a:lstStyle/>
                    <a:p>
                      <a:r>
                        <a:rPr lang="en-US" dirty="0" smtClean="0"/>
                        <a:t>2.10</a:t>
                      </a:r>
                      <a:endParaRPr lang="en-US" dirty="0"/>
                    </a:p>
                  </a:txBody>
                  <a:tcPr/>
                </a:tc>
                <a:tc>
                  <a:txBody>
                    <a:bodyPr/>
                    <a:lstStyle/>
                    <a:p>
                      <a:r>
                        <a:rPr lang="en-US" dirty="0" smtClean="0"/>
                        <a:t>Solid, silver, brittle</a:t>
                      </a:r>
                      <a:endParaRPr lang="en-US" dirty="0"/>
                    </a:p>
                  </a:txBody>
                  <a:tcPr/>
                </a:tc>
                <a:tc>
                  <a:txBody>
                    <a:bodyPr/>
                    <a:lstStyle/>
                    <a:p>
                      <a:r>
                        <a:rPr lang="en-US" dirty="0" smtClean="0"/>
                        <a:t>-2, +4, +6</a:t>
                      </a:r>
                      <a:endParaRPr lang="en-US" dirty="0"/>
                    </a:p>
                  </a:txBody>
                  <a:tcPr/>
                </a:tc>
              </a:tr>
              <a:tr h="812800">
                <a:tc>
                  <a:txBody>
                    <a:bodyPr/>
                    <a:lstStyle/>
                    <a:p>
                      <a:r>
                        <a:rPr lang="en-US" dirty="0" smtClean="0"/>
                        <a:t>Po</a:t>
                      </a:r>
                      <a:endParaRPr lang="en-US" dirty="0"/>
                    </a:p>
                  </a:txBody>
                  <a:tcPr/>
                </a:tc>
                <a:tc>
                  <a:txBody>
                    <a:bodyPr/>
                    <a:lstStyle/>
                    <a:p>
                      <a:endParaRPr lang="en-US"/>
                    </a:p>
                  </a:txBody>
                  <a:tcPr/>
                </a:tc>
                <a:tc>
                  <a:txBody>
                    <a:bodyPr/>
                    <a:lstStyle/>
                    <a:p>
                      <a:endParaRPr lang="en-US"/>
                    </a:p>
                  </a:txBody>
                  <a:tcPr/>
                </a:tc>
                <a:tc>
                  <a:txBody>
                    <a:bodyPr/>
                    <a:lstStyle/>
                    <a:p>
                      <a:r>
                        <a:rPr lang="en-US" dirty="0" smtClean="0"/>
                        <a:t>Solid all isotopes radioactive</a:t>
                      </a:r>
                      <a:endParaRPr lang="en-US" dirty="0"/>
                    </a:p>
                  </a:txBody>
                  <a:tcPr/>
                </a:tc>
                <a:tc>
                  <a:txBody>
                    <a:bodyPr/>
                    <a:lstStyle/>
                    <a:p>
                      <a:r>
                        <a:rPr lang="en-US" smtClean="0"/>
                        <a:t>-2, +2, +4, +6</a:t>
                      </a:r>
                      <a:endParaRPr lang="en-US" dirty="0"/>
                    </a:p>
                  </a:txBody>
                  <a:tcPr/>
                </a:tc>
              </a:tr>
            </a:tbl>
          </a:graphicData>
        </a:graphic>
      </p:graphicFrame>
      <p:sp>
        <p:nvSpPr>
          <p:cNvPr id="4" name="Slide Number Placeholder 3"/>
          <p:cNvSpPr>
            <a:spLocks noGrp="1"/>
          </p:cNvSpPr>
          <p:nvPr>
            <p:ph type="sldNum" sz="quarter" idx="12"/>
          </p:nvPr>
        </p:nvSpPr>
        <p:spPr/>
        <p:txBody>
          <a:bodyPr/>
          <a:lstStyle/>
          <a:p>
            <a:fld id="{C8A017B1-AA8B-4117-9407-C3AD51B84228}" type="slidenum">
              <a:rPr lang="en-US" smtClean="0"/>
              <a:pPr/>
              <a:t>79</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04800" y="0"/>
            <a:ext cx="8229600" cy="1371600"/>
          </a:xfrm>
        </p:spPr>
        <p:txBody>
          <a:bodyPr>
            <a:normAutofit fontScale="90000"/>
          </a:bodyPr>
          <a:lstStyle/>
          <a:p>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ZA" sz="5400" b="1" dirty="0" smtClean="0"/>
              <a:t/>
            </a:r>
            <a:br>
              <a:rPr lang="en-ZA" sz="5400" b="1" dirty="0" smtClean="0"/>
            </a:br>
            <a:r>
              <a:rPr lang="en-US" sz="4000" b="1" dirty="0" smtClean="0"/>
              <a:t>Preparation of Hydrogen by Electrolysis</a:t>
            </a:r>
            <a:endParaRPr lang="en-ZA" sz="4000" dirty="0" smtClean="0"/>
          </a:p>
        </p:txBody>
      </p:sp>
      <p:sp>
        <p:nvSpPr>
          <p:cNvPr id="9219" name="Content Placeholder 2"/>
          <p:cNvSpPr>
            <a:spLocks noGrp="1"/>
          </p:cNvSpPr>
          <p:nvPr>
            <p:ph idx="1"/>
          </p:nvPr>
        </p:nvSpPr>
        <p:spPr>
          <a:xfrm>
            <a:off x="0" y="1524000"/>
            <a:ext cx="9144000" cy="5334000"/>
          </a:xfrm>
        </p:spPr>
        <p:txBody>
          <a:bodyPr>
            <a:normAutofit lnSpcReduction="10000"/>
          </a:bodyPr>
          <a:lstStyle/>
          <a:p>
            <a:endParaRPr lang="en-US" b="1" dirty="0" smtClean="0"/>
          </a:p>
          <a:p>
            <a:r>
              <a:rPr lang="en-US" sz="2800" dirty="0" smtClean="0"/>
              <a:t>Electrolytic hydrogen is the purest commercially available grade of hydrogen and is made by the electrolysis of water.</a:t>
            </a:r>
          </a:p>
          <a:p>
            <a:pPr>
              <a:buNone/>
            </a:pPr>
            <a:r>
              <a:rPr lang="en-US" sz="2800" b="1" dirty="0" smtClean="0"/>
              <a:t>		2H</a:t>
            </a:r>
            <a:r>
              <a:rPr lang="en-US" sz="2800" b="1" baseline="-25000" dirty="0" smtClean="0"/>
              <a:t>2</a:t>
            </a:r>
            <a:r>
              <a:rPr lang="en-US" sz="2800" b="1" dirty="0" smtClean="0"/>
              <a:t>O   ==&gt;   2 H</a:t>
            </a:r>
            <a:r>
              <a:rPr lang="en-US" sz="2800" b="1" baseline="-25000" dirty="0" smtClean="0"/>
              <a:t>2</a:t>
            </a:r>
            <a:r>
              <a:rPr lang="en-US" sz="2800" b="1" dirty="0" smtClean="0"/>
              <a:t>(g)   +   O</a:t>
            </a:r>
            <a:r>
              <a:rPr lang="en-US" sz="2800" b="1" baseline="-25000" dirty="0" smtClean="0"/>
              <a:t>2</a:t>
            </a:r>
            <a:r>
              <a:rPr lang="en-US" sz="2800" b="1" dirty="0" smtClean="0"/>
              <a:t>(g</a:t>
            </a:r>
            <a:endParaRPr lang="en-US" sz="2800" dirty="0" smtClean="0"/>
          </a:p>
          <a:p>
            <a:r>
              <a:rPr lang="en-US" sz="2800" dirty="0" smtClean="0"/>
              <a:t>nickel electrodes are used  with warm saturated barium hydroxide solution.</a:t>
            </a:r>
          </a:p>
          <a:p>
            <a:r>
              <a:rPr lang="en-US" sz="2800" dirty="0" smtClean="0"/>
              <a:t>The prepared gas is passed over hot platinum gauze to purify it </a:t>
            </a:r>
          </a:p>
          <a:p>
            <a:r>
              <a:rPr lang="en-US" sz="2800" dirty="0" smtClean="0"/>
              <a:t>The gas is then dried by passing it over potassium hydroxide pellets and pure redistilled powdered phosphorus pentoxide. </a:t>
            </a:r>
          </a:p>
          <a:p>
            <a:pPr>
              <a:buNone/>
            </a:pPr>
            <a:endParaRPr lang="en-US" sz="2800" dirty="0"/>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8</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Properties of Group V</a:t>
            </a:r>
            <a:endParaRPr lang="en-US" dirty="0"/>
          </a:p>
        </p:txBody>
      </p:sp>
      <p:sp>
        <p:nvSpPr>
          <p:cNvPr id="3" name="Content Placeholder 2"/>
          <p:cNvSpPr>
            <a:spLocks noGrp="1"/>
          </p:cNvSpPr>
          <p:nvPr>
            <p:ph idx="1"/>
          </p:nvPr>
        </p:nvSpPr>
        <p:spPr>
          <a:xfrm>
            <a:off x="381000" y="1295400"/>
            <a:ext cx="8305800" cy="5029200"/>
          </a:xfrm>
        </p:spPr>
        <p:txBody>
          <a:bodyPr/>
          <a:lstStyle/>
          <a:p>
            <a:endParaRPr lang="en-US" dirty="0" smtClean="0"/>
          </a:p>
          <a:p>
            <a:r>
              <a:rPr lang="en-US" dirty="0" smtClean="0"/>
              <a:t>Elements		</a:t>
            </a:r>
            <a:r>
              <a:rPr lang="en-US" dirty="0" err="1" smtClean="0"/>
              <a:t>Electronegativity</a:t>
            </a:r>
            <a:r>
              <a:rPr lang="en-US" dirty="0" smtClean="0"/>
              <a:t>	Electro Affinity</a:t>
            </a:r>
          </a:p>
          <a:p>
            <a:r>
              <a:rPr lang="en-US" dirty="0" smtClean="0"/>
              <a:t>N			3.066			-7</a:t>
            </a:r>
          </a:p>
          <a:p>
            <a:r>
              <a:rPr lang="en-US" dirty="0" smtClean="0"/>
              <a:t>P			2.053			72</a:t>
            </a:r>
          </a:p>
          <a:p>
            <a:r>
              <a:rPr lang="en-US" dirty="0" smtClean="0"/>
              <a:t>As			2.211			78</a:t>
            </a:r>
          </a:p>
          <a:p>
            <a:r>
              <a:rPr lang="en-US" dirty="0" err="1" smtClean="0"/>
              <a:t>Sb</a:t>
            </a:r>
            <a:r>
              <a:rPr lang="en-US" dirty="0" smtClean="0"/>
              <a:t>			1.984			103</a:t>
            </a:r>
          </a:p>
          <a:p>
            <a:r>
              <a:rPr lang="en-US" dirty="0" smtClean="0"/>
              <a:t>Bi			2.01			91</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80</a:t>
            </a:fld>
            <a:endParaRPr lang="en-US"/>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Chemistry of Nitrogen</a:t>
            </a:r>
            <a:endParaRPr lang="en-US" dirty="0"/>
          </a:p>
        </p:txBody>
      </p:sp>
      <p:sp>
        <p:nvSpPr>
          <p:cNvPr id="3" name="Content Placeholder 2"/>
          <p:cNvSpPr>
            <a:spLocks noGrp="1"/>
          </p:cNvSpPr>
          <p:nvPr>
            <p:ph idx="1"/>
          </p:nvPr>
        </p:nvSpPr>
        <p:spPr/>
        <p:txBody>
          <a:bodyPr/>
          <a:lstStyle/>
          <a:p>
            <a:r>
              <a:rPr lang="en-US" dirty="0" smtClean="0"/>
              <a:t>Nitrogen  forms a diatomic molecule with a  Nitrogen-Nitrogen triple bond with unusual stability</a:t>
            </a:r>
          </a:p>
          <a:p>
            <a:endParaRPr lang="en-US" dirty="0" smtClean="0"/>
          </a:p>
          <a:p>
            <a:r>
              <a:rPr lang="en-US" dirty="0" smtClean="0"/>
              <a:t>The molecule has low reactivity due to this stable bond, so almost inert</a:t>
            </a:r>
          </a:p>
          <a:p>
            <a:endParaRPr lang="en-US" dirty="0" smtClean="0"/>
          </a:p>
          <a:p>
            <a:r>
              <a:rPr lang="en-US" dirty="0" smtClean="0"/>
              <a:t>Liquid Nitrogen is used in many chemical reactions to provide inert environment or in liquid form as a coolant</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81</a:t>
            </a:fld>
            <a:endParaRPr lang="en-US"/>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The Chemistry of Nitrogen</a:t>
            </a:r>
            <a:endParaRPr lang="en-US" dirty="0"/>
          </a:p>
        </p:txBody>
      </p:sp>
      <p:sp>
        <p:nvSpPr>
          <p:cNvPr id="3" name="Content Placeholder 2"/>
          <p:cNvSpPr>
            <a:spLocks noGrp="1"/>
          </p:cNvSpPr>
          <p:nvPr>
            <p:ph idx="1"/>
          </p:nvPr>
        </p:nvSpPr>
        <p:spPr>
          <a:xfrm>
            <a:off x="228600" y="1066800"/>
            <a:ext cx="8458200" cy="5486400"/>
          </a:xfrm>
        </p:spPr>
        <p:txBody>
          <a:bodyPr>
            <a:normAutofit fontScale="92500" lnSpcReduction="20000"/>
          </a:bodyPr>
          <a:lstStyle/>
          <a:p>
            <a:r>
              <a:rPr lang="en-US" dirty="0" smtClean="0"/>
              <a:t>In addition to ammonia, nitrogen forms some hydrides N2H4 also known as hydrazine, N2H2 known as diazene and HN3 i.e. hydrazoic acid</a:t>
            </a:r>
          </a:p>
          <a:p>
            <a:endParaRPr lang="en-US" dirty="0" smtClean="0"/>
          </a:p>
          <a:p>
            <a:r>
              <a:rPr lang="en-US" dirty="0" smtClean="0"/>
              <a:t>Ammonia and ammonium ion have a very vast chemistry, ammonia is very important for industries, about 80% is used in fertilizer</a:t>
            </a:r>
          </a:p>
          <a:p>
            <a:endParaRPr lang="en-US" dirty="0" smtClean="0"/>
          </a:p>
          <a:p>
            <a:r>
              <a:rPr lang="en-US" dirty="0" smtClean="0"/>
              <a:t>It is also used in the synthesis of  explosives, synthetic fibers such as rayon, nylon and polyurethanes</a:t>
            </a:r>
          </a:p>
          <a:p>
            <a:r>
              <a:rPr lang="en-US" dirty="0" smtClean="0"/>
              <a:t>It is also used  in the synthesis of a wide variety of organic and inorganic compounds</a:t>
            </a:r>
          </a:p>
          <a:p>
            <a:r>
              <a:rPr lang="en-US" dirty="0" smtClean="0"/>
              <a:t>Industrially , NH3 is synthesized  from it elements by Haber process</a:t>
            </a:r>
          </a:p>
          <a:p>
            <a:r>
              <a:rPr lang="en-US" dirty="0" smtClean="0"/>
              <a:t>N2 + 3H2 → NH3 using finely divided iron as catalyst, temp above 380 </a:t>
            </a:r>
            <a:r>
              <a:rPr lang="en-US" baseline="30000" dirty="0" smtClean="0"/>
              <a:t>oc   </a:t>
            </a:r>
            <a:r>
              <a:rPr lang="en-US" dirty="0" smtClean="0"/>
              <a:t>and pressure of about 200atm</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82</a:t>
            </a:fld>
            <a:endParaRPr lang="en-US"/>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Chemistry of Nitrogen</a:t>
            </a:r>
            <a:endParaRPr lang="en-US" dirty="0"/>
          </a:p>
        </p:txBody>
      </p:sp>
      <p:sp>
        <p:nvSpPr>
          <p:cNvPr id="3" name="Content Placeholder 2"/>
          <p:cNvSpPr>
            <a:spLocks noGrp="1"/>
          </p:cNvSpPr>
          <p:nvPr>
            <p:ph idx="1"/>
          </p:nvPr>
        </p:nvSpPr>
        <p:spPr/>
        <p:txBody>
          <a:bodyPr/>
          <a:lstStyle/>
          <a:p>
            <a:r>
              <a:rPr lang="en-US" dirty="0" smtClean="0"/>
              <a:t>Nitrogen form many compounds with oxygen i.e. oxides</a:t>
            </a:r>
          </a:p>
          <a:p>
            <a:r>
              <a:rPr lang="en-US" dirty="0" smtClean="0"/>
              <a:t>Examples are N2O Nitrous Oxide, NO, Nitric Oxide, NO2 Nitrogen dioxide, N2O3 Dinitrogen trioxide, </a:t>
            </a:r>
            <a:r>
              <a:rPr lang="en-US" smtClean="0"/>
              <a:t>N2O4 Dinitrogen </a:t>
            </a:r>
            <a:r>
              <a:rPr lang="en-US" dirty="0" smtClean="0"/>
              <a:t>tetroxide and N2O5 Dinitrogen pentoxide</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83</a:t>
            </a:fld>
            <a:endParaRPr lang="en-US"/>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534400" cy="11430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Phosphorus</a:t>
            </a:r>
            <a:br>
              <a:rPr lang="en-US" dirty="0" smtClean="0"/>
            </a:br>
            <a:endParaRPr lang="en-US" dirty="0"/>
          </a:p>
        </p:txBody>
      </p:sp>
      <p:sp>
        <p:nvSpPr>
          <p:cNvPr id="3" name="Content Placeholder 2"/>
          <p:cNvSpPr>
            <a:spLocks noGrp="1"/>
          </p:cNvSpPr>
          <p:nvPr>
            <p:ph idx="1"/>
          </p:nvPr>
        </p:nvSpPr>
        <p:spPr>
          <a:xfrm>
            <a:off x="381000" y="1143000"/>
            <a:ext cx="8305800" cy="5181600"/>
          </a:xfrm>
        </p:spPr>
        <p:txBody>
          <a:bodyPr>
            <a:normAutofit lnSpcReduction="10000"/>
          </a:bodyPr>
          <a:lstStyle/>
          <a:p>
            <a:r>
              <a:rPr lang="en-US" dirty="0" smtClean="0"/>
              <a:t>Phosphorus has many allotropes, the most common of them is white phosphorus, </a:t>
            </a:r>
            <a:r>
              <a:rPr lang="el-GR" dirty="0" smtClean="0"/>
              <a:t>α</a:t>
            </a:r>
            <a:r>
              <a:rPr lang="en-US" dirty="0" smtClean="0"/>
              <a:t>-P4 which is cubic in shape and  </a:t>
            </a:r>
            <a:r>
              <a:rPr lang="el-GR" dirty="0" smtClean="0"/>
              <a:t>β</a:t>
            </a:r>
            <a:r>
              <a:rPr lang="en-US" dirty="0" smtClean="0"/>
              <a:t>-P4 which is hexagonal in shape</a:t>
            </a:r>
          </a:p>
          <a:p>
            <a:endParaRPr lang="en-US" dirty="0" smtClean="0"/>
          </a:p>
          <a:p>
            <a:r>
              <a:rPr lang="en-US" dirty="0" smtClean="0"/>
              <a:t>Heating white phosphorus in the absence of air gives red phosphorus</a:t>
            </a:r>
          </a:p>
          <a:p>
            <a:endParaRPr lang="en-US" dirty="0" smtClean="0"/>
          </a:p>
          <a:p>
            <a:r>
              <a:rPr lang="en-US" dirty="0" smtClean="0"/>
              <a:t>Another  allotrope is black phosphorus which is the most thermodynamically stable form</a:t>
            </a:r>
          </a:p>
          <a:p>
            <a:endParaRPr lang="en-US" dirty="0" smtClean="0"/>
          </a:p>
          <a:p>
            <a:r>
              <a:rPr lang="en-US" dirty="0" smtClean="0"/>
              <a:t>Phosphorus exist also  as tetrahedral P4 molecules in the liquid and gas phase</a:t>
            </a:r>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84</a:t>
            </a:fld>
            <a:endParaRPr lang="en-US"/>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dirty="0" smtClean="0"/>
              <a:t>Group VII a</a:t>
            </a:r>
            <a:endParaRPr lang="en-US" dirty="0"/>
          </a:p>
        </p:txBody>
      </p:sp>
      <p:sp>
        <p:nvSpPr>
          <p:cNvPr id="3" name="Content Placeholder 2"/>
          <p:cNvSpPr>
            <a:spLocks noGrp="1"/>
          </p:cNvSpPr>
          <p:nvPr>
            <p:ph idx="1"/>
          </p:nvPr>
        </p:nvSpPr>
        <p:spPr>
          <a:xfrm>
            <a:off x="304800" y="1219200"/>
            <a:ext cx="8382000" cy="5105400"/>
          </a:xfrm>
        </p:spPr>
        <p:txBody>
          <a:bodyPr>
            <a:normAutofit lnSpcReduction="10000"/>
          </a:bodyPr>
          <a:lstStyle/>
          <a:p>
            <a:r>
              <a:rPr lang="en-US" dirty="0" smtClean="0"/>
              <a:t>All known as the halogens, </a:t>
            </a:r>
            <a:r>
              <a:rPr lang="en-US" dirty="0" err="1" smtClean="0"/>
              <a:t>i.e</a:t>
            </a:r>
            <a:r>
              <a:rPr lang="en-US" dirty="0" smtClean="0"/>
              <a:t> salt givers</a:t>
            </a:r>
          </a:p>
          <a:p>
            <a:r>
              <a:rPr lang="en-US" dirty="0" smtClean="0"/>
              <a:t>All the elements are non metals</a:t>
            </a:r>
          </a:p>
          <a:p>
            <a:r>
              <a:rPr lang="en-US" dirty="0" smtClean="0"/>
              <a:t>The </a:t>
            </a:r>
            <a:r>
              <a:rPr lang="en-US" dirty="0" err="1" smtClean="0"/>
              <a:t>Oxoanions</a:t>
            </a:r>
            <a:r>
              <a:rPr lang="en-US" dirty="0" smtClean="0"/>
              <a:t> are oxidizing agents</a:t>
            </a:r>
          </a:p>
          <a:p>
            <a:r>
              <a:rPr lang="en-US" dirty="0" smtClean="0"/>
              <a:t>Their reactions are fast</a:t>
            </a:r>
          </a:p>
          <a:p>
            <a:r>
              <a:rPr lang="en-US" dirty="0" smtClean="0"/>
              <a:t>F and </a:t>
            </a:r>
            <a:r>
              <a:rPr lang="en-US" dirty="0" err="1" smtClean="0"/>
              <a:t>Cl</a:t>
            </a:r>
            <a:r>
              <a:rPr lang="en-US" dirty="0" smtClean="0"/>
              <a:t> are poisonous gases</a:t>
            </a:r>
          </a:p>
          <a:p>
            <a:r>
              <a:rPr lang="en-US" dirty="0" smtClean="0"/>
              <a:t>Br is a toxic volatile liquid</a:t>
            </a:r>
          </a:p>
          <a:p>
            <a:r>
              <a:rPr lang="en-US" dirty="0" smtClean="0"/>
              <a:t>I is a sublimable solid</a:t>
            </a:r>
          </a:p>
          <a:p>
            <a:r>
              <a:rPr lang="en-US" dirty="0" smtClean="0"/>
              <a:t>Their  chemical properties are extensive</a:t>
            </a:r>
          </a:p>
          <a:p>
            <a:pPr lvl="1"/>
            <a:r>
              <a:rPr lang="en-US" dirty="0" smtClean="0"/>
              <a:t>F	 has a lower electron affinity than </a:t>
            </a:r>
            <a:r>
              <a:rPr lang="en-US" dirty="0" err="1" smtClean="0"/>
              <a:t>Cl</a:t>
            </a:r>
            <a:r>
              <a:rPr lang="en-US" dirty="0" smtClean="0"/>
              <a:t> but high </a:t>
            </a:r>
            <a:r>
              <a:rPr lang="en-US" dirty="0" err="1" smtClean="0"/>
              <a:t>electronegativity</a:t>
            </a:r>
            <a:endParaRPr lang="en-US" dirty="0" smtClean="0"/>
          </a:p>
          <a:p>
            <a:pPr lvl="1"/>
            <a:r>
              <a:rPr lang="en-US" dirty="0" smtClean="0"/>
              <a:t>The halogens are so reactive that they are found naturally only  as compounds</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85</a:t>
            </a:fld>
            <a:endParaRPr lang="en-US"/>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err="1" smtClean="0"/>
              <a:t>Electronegativity</a:t>
            </a:r>
            <a:r>
              <a:rPr lang="en-US" dirty="0" smtClean="0"/>
              <a:t> of group </a:t>
            </a:r>
            <a:r>
              <a:rPr lang="en-US" dirty="0" err="1" smtClean="0"/>
              <a:t>VIIa</a:t>
            </a:r>
            <a:endParaRPr lang="en-US" dirty="0"/>
          </a:p>
        </p:txBody>
      </p:sp>
      <p:sp>
        <p:nvSpPr>
          <p:cNvPr id="3" name="Content Placeholder 2"/>
          <p:cNvSpPr>
            <a:spLocks noGrp="1"/>
          </p:cNvSpPr>
          <p:nvPr>
            <p:ph idx="1"/>
          </p:nvPr>
        </p:nvSpPr>
        <p:spPr/>
        <p:txBody>
          <a:bodyPr>
            <a:normAutofit lnSpcReduction="10000"/>
          </a:bodyPr>
          <a:lstStyle/>
          <a:p>
            <a:r>
              <a:rPr lang="en-US" dirty="0" err="1" smtClean="0"/>
              <a:t>Electronegativity</a:t>
            </a:r>
            <a:r>
              <a:rPr lang="en-US" dirty="0" smtClean="0"/>
              <a:t> is a measure of the tendency of an atom to attract a bonding pair of electrons.  It falls as you go down Group 7. In any covalent bond involving a halogen, the bonding pair feels a net pull of 7+ from the halogen nucleus – the charge on the nucleus minus the number of inner, screening electrons.  But because of the extra layers of electrons, the bonding pair gets further from the nucleus as you go down the group, and so the effect of the attraction gets less.  So by definition, the </a:t>
            </a:r>
            <a:r>
              <a:rPr lang="en-US" dirty="0" err="1" smtClean="0"/>
              <a:t>electronegativity</a:t>
            </a:r>
            <a:r>
              <a:rPr lang="en-US" dirty="0" smtClean="0"/>
              <a:t> decreases as you go down group 7a</a:t>
            </a:r>
          </a:p>
          <a:p>
            <a:endParaRPr lang="en-US" dirty="0"/>
          </a:p>
        </p:txBody>
      </p:sp>
      <p:sp>
        <p:nvSpPr>
          <p:cNvPr id="4" name="Slide Number Placeholder 3"/>
          <p:cNvSpPr>
            <a:spLocks noGrp="1"/>
          </p:cNvSpPr>
          <p:nvPr>
            <p:ph type="sldNum" sz="quarter" idx="12"/>
          </p:nvPr>
        </p:nvSpPr>
        <p:spPr/>
        <p:txBody>
          <a:bodyPr/>
          <a:lstStyle/>
          <a:p>
            <a:fld id="{C8A017B1-AA8B-4117-9407-C3AD51B84228}" type="slidenum">
              <a:rPr lang="en-US" smtClean="0"/>
              <a:pPr/>
              <a:t>86</a:t>
            </a:fld>
            <a:endParaRPr lang="en-US"/>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dirty="0" smtClean="0"/>
              <a:t>Group </a:t>
            </a:r>
            <a:r>
              <a:rPr lang="en-US" dirty="0" err="1" smtClean="0"/>
              <a:t>VIIa</a:t>
            </a:r>
            <a:endParaRPr lang="en-US" dirty="0"/>
          </a:p>
        </p:txBody>
      </p:sp>
      <p:sp>
        <p:nvSpPr>
          <p:cNvPr id="3" name="Content Placeholder 2"/>
          <p:cNvSpPr>
            <a:spLocks noGrp="1"/>
          </p:cNvSpPr>
          <p:nvPr>
            <p:ph idx="1"/>
          </p:nvPr>
        </p:nvSpPr>
        <p:spPr>
          <a:xfrm>
            <a:off x="304800" y="1219200"/>
            <a:ext cx="8382000" cy="5181600"/>
          </a:xfrm>
        </p:spPr>
        <p:txBody>
          <a:bodyPr>
            <a:normAutofit/>
          </a:bodyPr>
          <a:lstStyle/>
          <a:p>
            <a:pPr algn="just"/>
            <a:r>
              <a:rPr lang="en-US" dirty="0" smtClean="0"/>
              <a:t>Solubility of group VII elements in water and Hexane</a:t>
            </a:r>
          </a:p>
          <a:p>
            <a:pPr algn="just"/>
            <a:r>
              <a:rPr lang="en-US" dirty="0" smtClean="0"/>
              <a:t>They are soluble in hexane and not water because hexane like the halogens only has van </a:t>
            </a:r>
            <a:r>
              <a:rPr lang="en-US" dirty="0" err="1" smtClean="0"/>
              <a:t>der</a:t>
            </a:r>
            <a:r>
              <a:rPr lang="en-US" dirty="0" smtClean="0"/>
              <a:t> Waals dispersion forces between its molecules. That means that the attractions that need to be broken in the halogen and in the hexane can be replaced by similarly sized attractions between halogen and hexane molecules.  That isn't true in water, where stronger hydrogen bonds in the water have to be broken as well, but no similar attractions can be set up between halogen and water molecules.</a:t>
            </a:r>
          </a:p>
          <a:p>
            <a:pPr algn="just">
              <a:buNone/>
            </a:pPr>
            <a:r>
              <a:rPr lang="en-US" dirty="0" smtClean="0"/>
              <a:t> </a:t>
            </a:r>
          </a:p>
          <a:p>
            <a:pPr algn="just"/>
            <a:endParaRPr lang="en-US" dirty="0" smtClean="0"/>
          </a:p>
          <a:p>
            <a:pPr>
              <a:buNone/>
            </a:pPr>
            <a:endParaRPr lang="en-US" dirty="0" smtClean="0"/>
          </a:p>
        </p:txBody>
      </p:sp>
      <p:sp>
        <p:nvSpPr>
          <p:cNvPr id="4" name="Slide Number Placeholder 3"/>
          <p:cNvSpPr>
            <a:spLocks noGrp="1"/>
          </p:cNvSpPr>
          <p:nvPr>
            <p:ph type="sldNum" sz="quarter" idx="12"/>
          </p:nvPr>
        </p:nvSpPr>
        <p:spPr/>
        <p:txBody>
          <a:bodyPr/>
          <a:lstStyle/>
          <a:p>
            <a:fld id="{C8A017B1-AA8B-4117-9407-C3AD51B84228}" type="slidenum">
              <a:rPr lang="en-US" smtClean="0"/>
              <a:pPr/>
              <a:t>87</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28600" y="0"/>
            <a:ext cx="8915400" cy="1143000"/>
          </a:xfrm>
        </p:spPr>
        <p:txBody>
          <a:bodyPr>
            <a:normAutofit fontScale="90000"/>
          </a:bodyPr>
          <a:lstStyle/>
          <a:p>
            <a:r>
              <a:rPr lang="en-ZA" sz="5400" b="1" dirty="0" smtClean="0"/>
              <a:t/>
            </a:r>
            <a:br>
              <a:rPr lang="en-ZA" sz="5400" b="1" dirty="0" smtClean="0"/>
            </a:br>
            <a:r>
              <a:rPr lang="en-US" sz="4800" dirty="0" smtClean="0"/>
              <a:t/>
            </a:r>
            <a:br>
              <a:rPr lang="en-US" sz="4800" dirty="0" smtClean="0"/>
            </a:br>
            <a:r>
              <a:rPr lang="en-US" sz="5400" b="1" dirty="0" smtClean="0"/>
              <a:t/>
            </a:r>
            <a:br>
              <a:rPr lang="en-US" sz="5400" b="1" dirty="0" smtClean="0"/>
            </a:br>
            <a:r>
              <a:rPr lang="en-US" sz="5400" b="1" dirty="0" smtClean="0"/>
              <a:t> </a:t>
            </a:r>
            <a:r>
              <a:rPr lang="en-US" sz="4000" b="1" dirty="0" smtClean="0"/>
              <a:t>Preparation of Hydrogen by the Action of Metals</a:t>
            </a:r>
            <a:endParaRPr lang="en-ZA" sz="4000" dirty="0" smtClean="0"/>
          </a:p>
        </p:txBody>
      </p:sp>
      <p:sp>
        <p:nvSpPr>
          <p:cNvPr id="9219" name="Content Placeholder 2"/>
          <p:cNvSpPr>
            <a:spLocks noGrp="1"/>
          </p:cNvSpPr>
          <p:nvPr>
            <p:ph idx="1"/>
          </p:nvPr>
        </p:nvSpPr>
        <p:spPr>
          <a:xfrm>
            <a:off x="0" y="1143000"/>
            <a:ext cx="9144000" cy="5334000"/>
          </a:xfrm>
        </p:spPr>
        <p:txBody>
          <a:bodyPr>
            <a:normAutofit/>
          </a:bodyPr>
          <a:lstStyle/>
          <a:p>
            <a:pPr>
              <a:buNone/>
            </a:pPr>
            <a:r>
              <a:rPr lang="en-US" b="1" dirty="0" smtClean="0"/>
              <a:t>	</a:t>
            </a:r>
            <a:r>
              <a:rPr lang="en-US" dirty="0" smtClean="0"/>
              <a:t>The alkali metals, lithium, sodium, and potassium react violently with water at the ordinary temperature, yielding hydrogen.</a:t>
            </a:r>
          </a:p>
          <a:p>
            <a:r>
              <a:rPr lang="en-US" b="1" dirty="0" smtClean="0"/>
              <a:t>2Li   +   2 H</a:t>
            </a:r>
            <a:r>
              <a:rPr lang="en-US" b="1" baseline="-25000" dirty="0" smtClean="0"/>
              <a:t>2</a:t>
            </a:r>
            <a:r>
              <a:rPr lang="en-US" b="1" dirty="0" smtClean="0"/>
              <a:t>O   ==&gt;   H</a:t>
            </a:r>
            <a:r>
              <a:rPr lang="en-US" b="1" baseline="-25000" dirty="0" smtClean="0"/>
              <a:t>2</a:t>
            </a:r>
            <a:r>
              <a:rPr lang="en-US" b="1" dirty="0" smtClean="0"/>
              <a:t>   +   2 </a:t>
            </a:r>
            <a:r>
              <a:rPr lang="en-US" b="1" dirty="0" err="1" smtClean="0"/>
              <a:t>LiOH</a:t>
            </a:r>
            <a:endParaRPr lang="en-US" b="1" dirty="0" smtClean="0"/>
          </a:p>
          <a:p>
            <a:endParaRPr lang="en-US" b="1" dirty="0" smtClean="0"/>
          </a:p>
          <a:p>
            <a:r>
              <a:rPr lang="en-US" dirty="0" smtClean="0"/>
              <a:t>Calcium reacts with water more slowly unless the water is hot, when the action is more vigorous</a:t>
            </a:r>
          </a:p>
          <a:p>
            <a:endParaRPr lang="en-US" b="1" dirty="0" smtClean="0"/>
          </a:p>
          <a:p>
            <a:pPr>
              <a:buNone/>
            </a:pPr>
            <a:r>
              <a:rPr lang="en-US" b="1" dirty="0" smtClean="0"/>
              <a:t>Ca   +   2 H</a:t>
            </a:r>
            <a:r>
              <a:rPr lang="en-US" b="1" baseline="-25000" dirty="0" smtClean="0"/>
              <a:t>2</a:t>
            </a:r>
            <a:r>
              <a:rPr lang="en-US" b="1" dirty="0" smtClean="0"/>
              <a:t>O   ==&gt;   H</a:t>
            </a:r>
            <a:r>
              <a:rPr lang="en-US" b="1" baseline="-25000" dirty="0" smtClean="0"/>
              <a:t>2</a:t>
            </a:r>
            <a:r>
              <a:rPr lang="en-US" b="1" dirty="0" smtClean="0"/>
              <a:t>   +   Ca(OH)</a:t>
            </a:r>
            <a:r>
              <a:rPr lang="en-US" b="1" baseline="-25000" dirty="0" smtClean="0"/>
              <a:t>2</a:t>
            </a:r>
          </a:p>
        </p:txBody>
      </p:sp>
      <p:sp>
        <p:nvSpPr>
          <p:cNvPr id="5" name="Slide Number Placeholder 4"/>
          <p:cNvSpPr>
            <a:spLocks noGrp="1"/>
          </p:cNvSpPr>
          <p:nvPr>
            <p:ph type="sldNum" sz="quarter" idx="12"/>
          </p:nvPr>
        </p:nvSpPr>
        <p:spPr/>
        <p:txBody>
          <a:bodyPr/>
          <a:lstStyle/>
          <a:p>
            <a:pPr>
              <a:defRPr/>
            </a:pPr>
            <a:fld id="{D1EBF00B-AC80-4328-AC7B-B4C37A623DFC}" type="slidenum">
              <a:rPr lang="en-US" smtClean="0"/>
              <a:pPr>
                <a:defRPr/>
              </a:pPr>
              <a:t>9</a:t>
            </a:fld>
            <a:endParaRPr lang="en-US"/>
          </a:p>
        </p:txBody>
      </p:sp>
      <p:pic>
        <p:nvPicPr>
          <p:cNvPr id="12" name="Picture 1"/>
          <p:cNvPicPr>
            <a:picLocks noChangeAspect="1" noChangeArrowheads="1"/>
          </p:cNvPicPr>
          <p:nvPr/>
        </p:nvPicPr>
        <p:blipFill>
          <a:blip r:embed="rId2" cstate="print"/>
          <a:srcRect/>
          <a:stretch>
            <a:fillRect/>
          </a:stretch>
        </p:blipFill>
        <p:spPr bwMode="auto">
          <a:xfrm flipH="1">
            <a:off x="8100392" y="6329372"/>
            <a:ext cx="1008112" cy="700088"/>
          </a:xfrm>
          <a:prstGeom prst="rect">
            <a:avLst/>
          </a:prstGeom>
          <a:noFill/>
          <a:effectLst>
            <a:softEdge rad="127000"/>
          </a:effectLst>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4735</TotalTime>
  <Words>3828</Words>
  <Application>Microsoft Office PowerPoint</Application>
  <PresentationFormat>On-screen Show (4:3)</PresentationFormat>
  <Paragraphs>927</Paragraphs>
  <Slides>87</Slides>
  <Notes>9</Notes>
  <HiddenSlides>0</HiddenSlides>
  <MMClips>0</MMClips>
  <ScaleCrop>false</ScaleCrop>
  <HeadingPairs>
    <vt:vector size="4" baseType="variant">
      <vt:variant>
        <vt:lpstr>Theme</vt:lpstr>
      </vt:variant>
      <vt:variant>
        <vt:i4>1</vt:i4>
      </vt:variant>
      <vt:variant>
        <vt:lpstr>Slide Titles</vt:lpstr>
      </vt:variant>
      <vt:variant>
        <vt:i4>87</vt:i4>
      </vt:variant>
    </vt:vector>
  </HeadingPairs>
  <TitlesOfParts>
    <vt:vector size="88" baseType="lpstr">
      <vt:lpstr>Flow</vt:lpstr>
      <vt:lpstr>LECTURE NOTE CHEM 3302 Inorganic Chemistry  By   Dr. Mrs. Bertha Abdu Danja  Department of Chemical Sciences,  Faculty of Science Federal University Kashere , Gombe State Nigeria  First Semester 2017/2018 </vt:lpstr>
      <vt:lpstr>Periodic Table</vt:lpstr>
      <vt:lpstr>Hydrogen Preparation, Properties and Reactions</vt:lpstr>
      <vt:lpstr>        Properties of Hydrogen </vt:lpstr>
      <vt:lpstr>        Properties of Hydrogen  </vt:lpstr>
      <vt:lpstr>        Table 1 Properties of Hydrogen</vt:lpstr>
      <vt:lpstr>        Preparation of Hydrogen </vt:lpstr>
      <vt:lpstr>        Preparation of Hydrogen by Electrolysis</vt:lpstr>
      <vt:lpstr>    Preparation of Hydrogen by the Action of Metals</vt:lpstr>
      <vt:lpstr>    Preparation of Hydrogen by Decomposition of Water</vt:lpstr>
      <vt:lpstr>         Preparation of Hydrogen by Decomposition of Water </vt:lpstr>
      <vt:lpstr>        Preparation of Hydrogen from Action of Acids </vt:lpstr>
      <vt:lpstr>        Industrial Manufacture of Hydrogen </vt:lpstr>
      <vt:lpstr>         Industrial Manufacture of Hydrogen  </vt:lpstr>
      <vt:lpstr>        Reactions of Hydrogen </vt:lpstr>
      <vt:lpstr>Introduction to the s block elements - Group 1 Alkali Metals and Group 2 Alkaline Earth Metals</vt:lpstr>
      <vt:lpstr>Introduction to the s block elements - Group 1 Alkali Metals and Group 2 Alkaline Earth Metals</vt:lpstr>
      <vt:lpstr>Introduction to the s block elements - Group 1 Alkali Metals and Group 2 Alkaline Earth Metals</vt:lpstr>
      <vt:lpstr>Electronic Structure of atoms</vt:lpstr>
      <vt:lpstr>         Electronic Structures of 1A </vt:lpstr>
      <vt:lpstr>  Group Ia and Group IIa</vt:lpstr>
      <vt:lpstr>Group Ia and Group IIa</vt:lpstr>
      <vt:lpstr>Group Ia and Group Ia</vt:lpstr>
      <vt:lpstr>Group Ia and IIa</vt:lpstr>
      <vt:lpstr>Group Ia and IIa</vt:lpstr>
      <vt:lpstr>Group Ia and IIa</vt:lpstr>
      <vt:lpstr>Group IIa</vt:lpstr>
      <vt:lpstr>Group IIa</vt:lpstr>
      <vt:lpstr>General Trends down groups 1 &amp; 2 with increasing atomic number and formula patterns</vt:lpstr>
      <vt:lpstr>Group IIa</vt:lpstr>
      <vt:lpstr>Group I a and IIa</vt:lpstr>
      <vt:lpstr>Group Ia and IIa</vt:lpstr>
      <vt:lpstr>Group IIIa</vt:lpstr>
      <vt:lpstr>Group IIIa</vt:lpstr>
      <vt:lpstr>Group IIIa: Group Trend</vt:lpstr>
      <vt:lpstr>Properties of the Group IIIa Elements</vt:lpstr>
      <vt:lpstr>Chemistry of Boron and its compounds</vt:lpstr>
      <vt:lpstr>Chemistry of Boron and its compounds</vt:lpstr>
      <vt:lpstr>Chemistry of Boron and its Compounds</vt:lpstr>
      <vt:lpstr>Chemistry of Boron and its Compounds</vt:lpstr>
      <vt:lpstr>Chemical Properties of Boron and its Compounds</vt:lpstr>
      <vt:lpstr>Compounds of Boron</vt:lpstr>
      <vt:lpstr>Boranes</vt:lpstr>
      <vt:lpstr>BORON HALIDES</vt:lpstr>
      <vt:lpstr>Boron Halides</vt:lpstr>
      <vt:lpstr>BORIC ACID AND BORATES </vt:lpstr>
      <vt:lpstr>BORIC ACID AND BORATES</vt:lpstr>
      <vt:lpstr>BORIC ACID AND BORATES</vt:lpstr>
      <vt:lpstr>Group IVa</vt:lpstr>
      <vt:lpstr>Group IVa</vt:lpstr>
      <vt:lpstr>Properties of Group Iva Elements</vt:lpstr>
      <vt:lpstr>What do you think is this?</vt:lpstr>
      <vt:lpstr>Group 4a</vt:lpstr>
      <vt:lpstr>Isotopes of the Element Carbon </vt:lpstr>
      <vt:lpstr>Occurrence of Carbon</vt:lpstr>
      <vt:lpstr>Allotropes of Carbon</vt:lpstr>
      <vt:lpstr>Allotropes of Carbon</vt:lpstr>
      <vt:lpstr>Allotropes of Carbon</vt:lpstr>
      <vt:lpstr>Comparing Diamond and Graphite</vt:lpstr>
      <vt:lpstr>Comparing Diamond and Graphite</vt:lpstr>
      <vt:lpstr>Chemical Properties of Carbon</vt:lpstr>
      <vt:lpstr>Chemistry of Carbon</vt:lpstr>
      <vt:lpstr>Chemistry of Carbon</vt:lpstr>
      <vt:lpstr>Some Compounds of Carbon</vt:lpstr>
      <vt:lpstr>Some compounds of Carbon</vt:lpstr>
      <vt:lpstr>Carbide</vt:lpstr>
      <vt:lpstr>The Oxides of Carbon</vt:lpstr>
      <vt:lpstr>Fullerenes</vt:lpstr>
      <vt:lpstr>Silicon</vt:lpstr>
      <vt:lpstr>Properties of Silicon</vt:lpstr>
      <vt:lpstr>Properties of Silicon</vt:lpstr>
      <vt:lpstr>Silicon Compounds</vt:lpstr>
      <vt:lpstr>Silicon Compounds: Silicides</vt:lpstr>
      <vt:lpstr>Silicon</vt:lpstr>
      <vt:lpstr>Group V and Group VI Elements</vt:lpstr>
      <vt:lpstr>Group V and Group VI Elements</vt:lpstr>
      <vt:lpstr>Group V and Group VI Elements</vt:lpstr>
      <vt:lpstr>Group V and Group VI Elements Properties of the groups (5)</vt:lpstr>
      <vt:lpstr>Group V and Group VI Elements Properties of the groups (6)</vt:lpstr>
      <vt:lpstr>Properties of Group V</vt:lpstr>
      <vt:lpstr>The Chemistry of Nitrogen</vt:lpstr>
      <vt:lpstr>The Chemistry of Nitrogen</vt:lpstr>
      <vt:lpstr>Chemistry of Nitrogen</vt:lpstr>
      <vt:lpstr>   Phosphorus </vt:lpstr>
      <vt:lpstr>Group VII a</vt:lpstr>
      <vt:lpstr>Electronegativity of group VIIa</vt:lpstr>
      <vt:lpstr>Group VIIa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Water and Environmental Sanitation Situation in Nigeria</dc:title>
  <dc:creator>User</dc:creator>
  <cp:lastModifiedBy>User</cp:lastModifiedBy>
  <cp:revision>808</cp:revision>
  <dcterms:created xsi:type="dcterms:W3CDTF">2013-06-10T16:59:22Z</dcterms:created>
  <dcterms:modified xsi:type="dcterms:W3CDTF">2018-03-06T11:25:37Z</dcterms:modified>
</cp:coreProperties>
</file>