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18"/>
  </p:notesMasterIdLst>
  <p:sldIdLst>
    <p:sldId id="256" r:id="rId2"/>
    <p:sldId id="311" r:id="rId3"/>
    <p:sldId id="265" r:id="rId4"/>
    <p:sldId id="300" r:id="rId5"/>
    <p:sldId id="267" r:id="rId6"/>
    <p:sldId id="295" r:id="rId7"/>
    <p:sldId id="296" r:id="rId8"/>
    <p:sldId id="297" r:id="rId9"/>
    <p:sldId id="298" r:id="rId10"/>
    <p:sldId id="299" r:id="rId11"/>
    <p:sldId id="301" r:id="rId12"/>
    <p:sldId id="302" r:id="rId13"/>
    <p:sldId id="303" r:id="rId14"/>
    <p:sldId id="304" r:id="rId15"/>
    <p:sldId id="305" r:id="rId16"/>
    <p:sldId id="306" r:id="rId17"/>
    <p:sldId id="319" r:id="rId18"/>
    <p:sldId id="307" r:id="rId19"/>
    <p:sldId id="308" r:id="rId20"/>
    <p:sldId id="309" r:id="rId21"/>
    <p:sldId id="310" r:id="rId22"/>
    <p:sldId id="312" r:id="rId23"/>
    <p:sldId id="313" r:id="rId24"/>
    <p:sldId id="314" r:id="rId25"/>
    <p:sldId id="316" r:id="rId26"/>
    <p:sldId id="317" r:id="rId27"/>
    <p:sldId id="318" r:id="rId28"/>
    <p:sldId id="320" r:id="rId29"/>
    <p:sldId id="321" r:id="rId30"/>
    <p:sldId id="322" r:id="rId31"/>
    <p:sldId id="323" r:id="rId32"/>
    <p:sldId id="419" r:id="rId33"/>
    <p:sldId id="420" r:id="rId34"/>
    <p:sldId id="421" r:id="rId35"/>
    <p:sldId id="324" r:id="rId36"/>
    <p:sldId id="325" r:id="rId37"/>
    <p:sldId id="326" r:id="rId38"/>
    <p:sldId id="327" r:id="rId39"/>
    <p:sldId id="328" r:id="rId40"/>
    <p:sldId id="329" r:id="rId41"/>
    <p:sldId id="330" r:id="rId42"/>
    <p:sldId id="331" r:id="rId43"/>
    <p:sldId id="332" r:id="rId44"/>
    <p:sldId id="336" r:id="rId45"/>
    <p:sldId id="337" r:id="rId46"/>
    <p:sldId id="339" r:id="rId47"/>
    <p:sldId id="341" r:id="rId48"/>
    <p:sldId id="340" r:id="rId49"/>
    <p:sldId id="343" r:id="rId50"/>
    <p:sldId id="344" r:id="rId51"/>
    <p:sldId id="345" r:id="rId52"/>
    <p:sldId id="342" r:id="rId53"/>
    <p:sldId id="346" r:id="rId54"/>
    <p:sldId id="347" r:id="rId55"/>
    <p:sldId id="348" r:id="rId56"/>
    <p:sldId id="349" r:id="rId57"/>
    <p:sldId id="350" r:id="rId58"/>
    <p:sldId id="351" r:id="rId59"/>
    <p:sldId id="352" r:id="rId60"/>
    <p:sldId id="353" r:id="rId61"/>
    <p:sldId id="354" r:id="rId62"/>
    <p:sldId id="355" r:id="rId63"/>
    <p:sldId id="391" r:id="rId64"/>
    <p:sldId id="392" r:id="rId65"/>
    <p:sldId id="393" r:id="rId66"/>
    <p:sldId id="394" r:id="rId67"/>
    <p:sldId id="395" r:id="rId68"/>
    <p:sldId id="396" r:id="rId69"/>
    <p:sldId id="358" r:id="rId70"/>
    <p:sldId id="359" r:id="rId71"/>
    <p:sldId id="360" r:id="rId72"/>
    <p:sldId id="364" r:id="rId73"/>
    <p:sldId id="365" r:id="rId74"/>
    <p:sldId id="368" r:id="rId75"/>
    <p:sldId id="369" r:id="rId76"/>
    <p:sldId id="370" r:id="rId77"/>
    <p:sldId id="366" r:id="rId78"/>
    <p:sldId id="367" r:id="rId79"/>
    <p:sldId id="373" r:id="rId80"/>
    <p:sldId id="372" r:id="rId81"/>
    <p:sldId id="374" r:id="rId82"/>
    <p:sldId id="397" r:id="rId83"/>
    <p:sldId id="398" r:id="rId84"/>
    <p:sldId id="399" r:id="rId85"/>
    <p:sldId id="400" r:id="rId86"/>
    <p:sldId id="401" r:id="rId87"/>
    <p:sldId id="402" r:id="rId88"/>
    <p:sldId id="403" r:id="rId89"/>
    <p:sldId id="404" r:id="rId90"/>
    <p:sldId id="405" r:id="rId91"/>
    <p:sldId id="406" r:id="rId92"/>
    <p:sldId id="407" r:id="rId93"/>
    <p:sldId id="409" r:id="rId94"/>
    <p:sldId id="410" r:id="rId95"/>
    <p:sldId id="411" r:id="rId96"/>
    <p:sldId id="412" r:id="rId97"/>
    <p:sldId id="408" r:id="rId98"/>
    <p:sldId id="413" r:id="rId99"/>
    <p:sldId id="414" r:id="rId100"/>
    <p:sldId id="415" r:id="rId101"/>
    <p:sldId id="423" r:id="rId102"/>
    <p:sldId id="422" r:id="rId103"/>
    <p:sldId id="424" r:id="rId104"/>
    <p:sldId id="417" r:id="rId105"/>
    <p:sldId id="428" r:id="rId106"/>
    <p:sldId id="429" r:id="rId107"/>
    <p:sldId id="430" r:id="rId108"/>
    <p:sldId id="416" r:id="rId109"/>
    <p:sldId id="418" r:id="rId110"/>
    <p:sldId id="431" r:id="rId111"/>
    <p:sldId id="432" r:id="rId112"/>
    <p:sldId id="434" r:id="rId113"/>
    <p:sldId id="433" r:id="rId114"/>
    <p:sldId id="427" r:id="rId115"/>
    <p:sldId id="426" r:id="rId116"/>
    <p:sldId id="371" r:id="rId1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30A29-6933-4140-A5FE-A4D48731FFF0}" type="datetimeFigureOut">
              <a:rPr lang="en-US" smtClean="0"/>
              <a:pPr/>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2C425-86B8-42F1-A19B-B1BFC30205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GB" smtClean="0"/>
          </a:p>
        </p:txBody>
      </p:sp>
      <p:sp>
        <p:nvSpPr>
          <p:cNvPr id="71684" name="Slide Number Placeholder 3"/>
          <p:cNvSpPr>
            <a:spLocks noGrp="1"/>
          </p:cNvSpPr>
          <p:nvPr>
            <p:ph type="sldNum" sz="quarter" idx="5"/>
          </p:nvPr>
        </p:nvSpPr>
        <p:spPr>
          <a:noFill/>
        </p:spPr>
        <p:txBody>
          <a:bodyPr/>
          <a:lstStyle/>
          <a:p>
            <a:pPr defTabSz="906463"/>
            <a:fld id="{E1CC3DF0-7FB6-421E-A8D0-BF5E1824A113}" type="slidenum">
              <a:rPr lang="en-US" smtClean="0"/>
              <a:pPr defTabSz="906463"/>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102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105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8EEBB9-E237-4AAC-B745-414B61DB9DD1}" type="datetime1">
              <a:rPr lang="en-US" smtClean="0"/>
              <a:pPr/>
              <a:t>3/6/2018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9C9D8-EEE4-4A8F-AB6C-B7D5A1B8DDD4}"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094C3-2514-4554-B8AB-CCD39F8A1A7C}"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Dr. </a:t>
            </a:r>
            <a:r>
              <a:rPr lang="en-US" dirty="0" err="1" smtClean="0"/>
              <a:t>Mrs</a:t>
            </a:r>
            <a:r>
              <a:rPr lang="en-US" dirty="0" smtClean="0"/>
              <a:t> B. Abdu</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D1D933-623D-46CC-9BBD-BE72DD94A0B0}"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5A1D0-8C32-457C-ADA8-EC5E32901C13}"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D6D3A-6790-4F1B-8A52-B6694875765C}" type="datetime1">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33D17-114C-402D-A2BF-C09B56038527}" type="datetime1">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BCFD9-9E42-48FC-A08D-CC67AAF538DF}" type="datetime1">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A0C80-4910-407B-88E7-6CCB84342C2D}"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F6C4A1-85C0-42C4-9303-7BFC4603F1DA}"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A017B1-AA8B-4117-9407-C3AD51B842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B4255-A454-4B3F-A7C3-19E741BB2AAF}" type="datetime1">
              <a:rPr lang="en-US" smtClean="0"/>
              <a:pPr/>
              <a:t>3/6/2018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A017B1-AA8B-4117-9407-C3AD51B842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chemwiki.ucdavis.edu/Physical_Chemistry/Kinetics/Modeling_Reaction_Kinetics/Temperature_Dependence_of_Reaction_Rates/The_Arrhenius_Law/Arrhenius_Equation"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hyperlink" Target="http://www.chm.davidson.edu/vce/GasLaws/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839200" cy="6858000"/>
          </a:xfrm>
        </p:spPr>
        <p:txBody>
          <a:bodyPr>
            <a:normAutofit fontScale="90000"/>
          </a:bodyPr>
          <a:lstStyle/>
          <a:p>
            <a:pPr algn="ctr"/>
            <a:r>
              <a:rPr lang="en-US" sz="3200" dirty="0" smtClean="0"/>
              <a:t>LECTURE NOTE CHEM 2110</a:t>
            </a:r>
            <a:br>
              <a:rPr lang="en-US" sz="3200" dirty="0" smtClean="0"/>
            </a:br>
            <a:r>
              <a:rPr lang="en-US" sz="3200" dirty="0" smtClean="0"/>
              <a:t>PHYSICAL CHEMISTRY 1</a:t>
            </a:r>
            <a:br>
              <a:rPr lang="en-US" sz="3200" dirty="0" smtClean="0"/>
            </a:br>
            <a:r>
              <a:rPr lang="en-US" sz="3200" dirty="0" smtClean="0"/>
              <a:t/>
            </a:r>
            <a:br>
              <a:rPr lang="en-US" sz="3200" dirty="0" smtClean="0"/>
            </a:br>
            <a:r>
              <a:rPr lang="en-US" sz="2200" dirty="0" smtClean="0"/>
              <a:t>By</a:t>
            </a:r>
            <a:r>
              <a:rPr lang="en-US" sz="3200" dirty="0" smtClean="0"/>
              <a:t> </a:t>
            </a:r>
            <a:br>
              <a:rPr lang="en-US" sz="3200" dirty="0" smtClean="0"/>
            </a:br>
            <a:r>
              <a:rPr lang="en-US" sz="3200" dirty="0" smtClean="0"/>
              <a:t/>
            </a:r>
            <a:br>
              <a:rPr lang="en-US" sz="3200" dirty="0" smtClean="0"/>
            </a:br>
            <a:r>
              <a:rPr lang="en-US" sz="3200" dirty="0" smtClean="0"/>
              <a:t>Dr. Mrs. Bertha Abdu </a:t>
            </a:r>
            <a:r>
              <a:rPr lang="en-US" sz="3200" dirty="0" err="1" smtClean="0"/>
              <a:t>Danja</a:t>
            </a:r>
            <a:r>
              <a:rPr lang="en-US" sz="3200" dirty="0" smtClean="0"/>
              <a:t> </a:t>
            </a:r>
            <a:br>
              <a:rPr lang="en-US" sz="3200" dirty="0" smtClean="0"/>
            </a:br>
            <a:r>
              <a:rPr lang="en-US" sz="3200" dirty="0" smtClean="0"/>
              <a:t>Department of Chemical Sciences, </a:t>
            </a:r>
            <a:br>
              <a:rPr lang="en-US" sz="3200" dirty="0" smtClean="0"/>
            </a:br>
            <a:r>
              <a:rPr lang="en-US" sz="3200" dirty="0" smtClean="0"/>
              <a:t>Faculty of Science</a:t>
            </a:r>
            <a:br>
              <a:rPr lang="en-US" sz="3200" dirty="0" smtClean="0"/>
            </a:br>
            <a:r>
              <a:rPr lang="en-US" sz="3200" dirty="0" smtClean="0"/>
              <a:t>Federal University </a:t>
            </a:r>
            <a:r>
              <a:rPr lang="en-US" sz="3200" dirty="0" err="1" smtClean="0"/>
              <a:t>Kashere</a:t>
            </a:r>
            <a:r>
              <a:rPr lang="en-US" sz="3200" dirty="0" smtClean="0"/>
              <a:t> , </a:t>
            </a:r>
            <a:r>
              <a:rPr lang="en-US" sz="3200" dirty="0" err="1" smtClean="0"/>
              <a:t>Gombe</a:t>
            </a:r>
            <a:r>
              <a:rPr lang="en-US" sz="3200" dirty="0" smtClean="0"/>
              <a:t> State Nigeria</a:t>
            </a:r>
            <a:br>
              <a:rPr lang="en-US" sz="3200" dirty="0" smtClean="0"/>
            </a:br>
            <a:r>
              <a:rPr lang="en-US" dirty="0" smtClean="0"/>
              <a:t/>
            </a:r>
            <a:br>
              <a:rPr lang="en-US" dirty="0" smtClean="0"/>
            </a:br>
            <a:r>
              <a:rPr lang="en-US" dirty="0" smtClean="0"/>
              <a:t> </a:t>
            </a:r>
            <a:r>
              <a:rPr lang="en-US" sz="3100" dirty="0" smtClean="0"/>
              <a:t>Second </a:t>
            </a:r>
            <a:r>
              <a:rPr lang="en-US" sz="3100" smtClean="0"/>
              <a:t>Semester 2015</a:t>
            </a:r>
            <a:r>
              <a:rPr lang="en-US" sz="3600" dirty="0" smtClean="0"/>
              <a:t/>
            </a:r>
            <a:br>
              <a:rPr lang="en-US" sz="3600"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IDEAL AND REAL GAS LAWS</a:t>
            </a:r>
          </a:p>
          <a:p>
            <a:endParaRPr lang="en-US" b="1" dirty="0" smtClean="0"/>
          </a:p>
          <a:p>
            <a:r>
              <a:rPr lang="en-US" sz="3600" dirty="0" smtClean="0"/>
              <a:t>At the same temperature and volume, the same numbers of moles of all gases exert the same pressure on the walls of their containers. This is known as </a:t>
            </a:r>
            <a:r>
              <a:rPr lang="en-US" sz="3600" b="1" dirty="0" err="1" smtClean="0"/>
              <a:t>Avogadros</a:t>
            </a:r>
            <a:r>
              <a:rPr lang="en-US" sz="3600" b="1" dirty="0" smtClean="0"/>
              <a:t> principle</a:t>
            </a:r>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10</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solidFill>
                  <a:schemeClr val="tx1"/>
                </a:solidFill>
              </a:rPr>
              <a:t>Rate Laws and Rate Constants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To measure a reaction rate, we simply need to monitor the concentration of one of the reactants or products as a function of time. We use the </a:t>
            </a:r>
            <a:r>
              <a:rPr lang="en-US" dirty="0" err="1" smtClean="0"/>
              <a:t>stochiometry</a:t>
            </a:r>
            <a:r>
              <a:rPr lang="en-US" dirty="0" smtClean="0"/>
              <a:t> of the reaction to do this</a:t>
            </a:r>
          </a:p>
          <a:p>
            <a:r>
              <a:rPr lang="en-US" dirty="0" smtClean="0"/>
              <a:t>  The stoichiometry simply refers to the number of moles of each reactant and product appearing in the reaction equation</a:t>
            </a:r>
          </a:p>
          <a:p>
            <a:r>
              <a:rPr lang="en-US" dirty="0" smtClean="0"/>
              <a:t>Let us use the reaction equation for the well-known Haber process, of the production of ammonia</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Rate Laws and Rate Constants</a:t>
            </a:r>
            <a:endParaRPr lang="en-US" dirty="0"/>
          </a:p>
        </p:txBody>
      </p:sp>
      <p:sp>
        <p:nvSpPr>
          <p:cNvPr id="3" name="Content Placeholder 2"/>
          <p:cNvSpPr>
            <a:spLocks noGrp="1"/>
          </p:cNvSpPr>
          <p:nvPr>
            <p:ph idx="1"/>
          </p:nvPr>
        </p:nvSpPr>
        <p:spPr/>
        <p:txBody>
          <a:bodyPr>
            <a:normAutofit/>
          </a:bodyPr>
          <a:lstStyle/>
          <a:p>
            <a:r>
              <a:rPr lang="en-US" dirty="0" smtClean="0"/>
              <a:t>N2 + 3H2 →  2NH3</a:t>
            </a:r>
          </a:p>
          <a:p>
            <a:r>
              <a:rPr lang="en-US" dirty="0" smtClean="0"/>
              <a:t>N2 has a stochiometric coefficient of 1, H2 has a coefficient of 3, and NH3 has a coefficient of 2</a:t>
            </a:r>
          </a:p>
          <a:p>
            <a:r>
              <a:rPr lang="en-US" dirty="0" smtClean="0"/>
              <a:t>We can monitor the concentration of N2, H2, or NH3</a:t>
            </a:r>
          </a:p>
          <a:p>
            <a:pPr>
              <a:buNone/>
            </a:pPr>
            <a:r>
              <a:rPr lang="en-US" dirty="0" smtClean="0"/>
              <a:t>To determine the rate of our reaction</a:t>
            </a:r>
          </a:p>
          <a:p>
            <a:pPr>
              <a:buNone/>
            </a:pPr>
            <a:r>
              <a:rPr lang="pt-BR" dirty="0" smtClean="0"/>
              <a:t>-d[N2]/dt = x mol dm</a:t>
            </a:r>
            <a:r>
              <a:rPr lang="pt-BR" baseline="30000" dirty="0" smtClean="0"/>
              <a:t>-3</a:t>
            </a:r>
            <a:r>
              <a:rPr lang="pt-BR" dirty="0" smtClean="0"/>
              <a:t> s</a:t>
            </a:r>
            <a:r>
              <a:rPr lang="pt-BR" baseline="30000" dirty="0" smtClean="0"/>
              <a:t>-1   </a:t>
            </a:r>
            <a:r>
              <a:rPr lang="pt-BR" dirty="0" smtClean="0"/>
              <a:t>Since for each</a:t>
            </a:r>
            <a:r>
              <a:rPr lang="en-US" dirty="0" smtClean="0"/>
              <a:t> N2</a:t>
            </a:r>
            <a:r>
              <a:rPr lang="pt-BR" dirty="0" smtClean="0"/>
              <a:t>  we have 3</a:t>
            </a:r>
            <a:r>
              <a:rPr lang="en-US" dirty="0" smtClean="0"/>
              <a:t> H2</a:t>
            </a:r>
            <a:r>
              <a:rPr lang="pt-BR" dirty="0" smtClean="0"/>
              <a:t> and 2</a:t>
            </a:r>
            <a:r>
              <a:rPr lang="en-US" dirty="0" smtClean="0"/>
              <a:t> NH3, their rate will be given as follows</a:t>
            </a:r>
          </a:p>
          <a:p>
            <a:pPr>
              <a:buNone/>
            </a:pPr>
            <a:r>
              <a:rPr lang="pt-BR" dirty="0" smtClean="0"/>
              <a:t>ν  =  -d[N2]/dt=  -1/3d[H2]/dt=  1/2d[NH3/]dt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101</a:t>
            </a:fld>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Rate Laws and Rate Constants</a:t>
            </a:r>
            <a:endParaRPr lang="en-US" dirty="0"/>
          </a:p>
        </p:txBody>
      </p:sp>
      <p:sp>
        <p:nvSpPr>
          <p:cNvPr id="3" name="Content Placeholder 2"/>
          <p:cNvSpPr>
            <a:spLocks noGrp="1"/>
          </p:cNvSpPr>
          <p:nvPr>
            <p:ph idx="1"/>
          </p:nvPr>
        </p:nvSpPr>
        <p:spPr/>
        <p:txBody>
          <a:bodyPr>
            <a:normAutofit lnSpcReduction="10000"/>
          </a:bodyPr>
          <a:lstStyle/>
          <a:p>
            <a:r>
              <a:rPr lang="en-US" dirty="0" smtClean="0"/>
              <a:t>The rate law is an expression relating the rate of a reaction to the concentrations of the chemical species present, which may include reactants, products, and catalysts.  Many reactions follow a simple rate law, normally given as </a:t>
            </a:r>
          </a:p>
          <a:p>
            <a:endParaRPr lang="en-US" dirty="0" smtClean="0"/>
          </a:p>
          <a:p>
            <a:r>
              <a:rPr lang="pt-BR" dirty="0" smtClean="0"/>
              <a:t>ν = k [A]</a:t>
            </a:r>
            <a:r>
              <a:rPr lang="pt-BR" baseline="30000" dirty="0" smtClean="0"/>
              <a:t>a</a:t>
            </a:r>
            <a:r>
              <a:rPr lang="pt-BR" dirty="0" smtClean="0"/>
              <a:t> [B]</a:t>
            </a:r>
            <a:r>
              <a:rPr lang="pt-BR" baseline="30000" dirty="0" smtClean="0"/>
              <a:t>b</a:t>
            </a:r>
            <a:r>
              <a:rPr lang="pt-BR" dirty="0" smtClean="0"/>
              <a:t>[C]</a:t>
            </a:r>
            <a:r>
              <a:rPr lang="pt-BR" baseline="30000" dirty="0" smtClean="0"/>
              <a:t>c</a:t>
            </a:r>
          </a:p>
          <a:p>
            <a:pPr>
              <a:buNone/>
            </a:pPr>
            <a:r>
              <a:rPr lang="en-US" dirty="0" smtClean="0"/>
              <a:t>Here k is the constant which is known as the Rate Constant, while a, b, and c are the coefficients of the  reactants which are the stoichiometry used to determine the order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102</a:t>
            </a:fld>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solidFill>
                  <a:schemeClr val="tx1"/>
                </a:solidFill>
              </a:rPr>
              <a:t>Rate Laws and Rate Constants</a:t>
            </a:r>
            <a:endParaRPr lang="en-US" dirty="0"/>
          </a:p>
        </p:txBody>
      </p:sp>
      <p:sp>
        <p:nvSpPr>
          <p:cNvPr id="3" name="Content Placeholder 2"/>
          <p:cNvSpPr>
            <a:spLocks noGrp="1"/>
          </p:cNvSpPr>
          <p:nvPr>
            <p:ph idx="1"/>
          </p:nvPr>
        </p:nvSpPr>
        <p:spPr/>
        <p:txBody>
          <a:bodyPr>
            <a:normAutofit/>
          </a:bodyPr>
          <a:lstStyle/>
          <a:p>
            <a:r>
              <a:rPr lang="en-US" dirty="0" smtClean="0"/>
              <a:t>The power a particular concentration is raised to is the order of the reaction with respect to that reactant.  Note that the orders do not have to be integers.  The sum of the powers is called the  overall order.  Even reactions that involve multiple elementary steps often obey rate laws of this kind</a:t>
            </a:r>
          </a:p>
          <a:p>
            <a:r>
              <a:rPr lang="en-US" dirty="0" smtClean="0"/>
              <a:t>Elementary processes always follow simple rate laws, in which the order with respect to each reactant reflects the </a:t>
            </a:r>
            <a:r>
              <a:rPr lang="en-US" dirty="0" err="1" smtClean="0"/>
              <a:t>molecularity</a:t>
            </a:r>
            <a:r>
              <a:rPr lang="en-US" dirty="0" smtClean="0"/>
              <a:t> of the process that is to say how many molecules are involved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103</a:t>
            </a:fld>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Rate Laws and Rate Constants</a:t>
            </a:r>
            <a:endParaRPr lang="en-US" dirty="0"/>
          </a:p>
        </p:txBody>
      </p:sp>
      <p:sp>
        <p:nvSpPr>
          <p:cNvPr id="3" name="Content Placeholder 2"/>
          <p:cNvSpPr>
            <a:spLocks noGrp="1"/>
          </p:cNvSpPr>
          <p:nvPr>
            <p:ph idx="1"/>
          </p:nvPr>
        </p:nvSpPr>
        <p:spPr/>
        <p:txBody>
          <a:bodyPr/>
          <a:lstStyle/>
          <a:p>
            <a:r>
              <a:rPr lang="en-US" dirty="0" smtClean="0"/>
              <a:t>Example:  H2 + I2 → 2HI </a:t>
            </a:r>
          </a:p>
          <a:p>
            <a:endParaRPr lang="en-US" dirty="0" smtClean="0"/>
          </a:p>
          <a:p>
            <a:r>
              <a:rPr lang="en-US" dirty="0" smtClean="0"/>
              <a:t>The rate law will be	 </a:t>
            </a:r>
            <a:r>
              <a:rPr lang="el-GR" dirty="0" smtClean="0"/>
              <a:t>ν = </a:t>
            </a:r>
            <a:r>
              <a:rPr lang="en-US" dirty="0" smtClean="0"/>
              <a:t>k [H2][I2]</a:t>
            </a:r>
          </a:p>
          <a:p>
            <a:r>
              <a:rPr lang="en-US" dirty="0" smtClean="0"/>
              <a:t>Here the reaction is first order in respect to H2 and also first order in respect to I2. But the overall rate is second order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104</a:t>
            </a:fld>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Law and Rate Constant</a:t>
            </a:r>
            <a:endParaRPr lang="en-US" dirty="0"/>
          </a:p>
        </p:txBody>
      </p:sp>
      <p:sp>
        <p:nvSpPr>
          <p:cNvPr id="3" name="Content Placeholder 2"/>
          <p:cNvSpPr>
            <a:spLocks noGrp="1"/>
          </p:cNvSpPr>
          <p:nvPr>
            <p:ph idx="1"/>
          </p:nvPr>
        </p:nvSpPr>
        <p:spPr/>
        <p:txBody>
          <a:bodyPr>
            <a:normAutofit lnSpcReduction="10000"/>
          </a:bodyPr>
          <a:lstStyle/>
          <a:p>
            <a:r>
              <a:rPr lang="en-US" dirty="0" smtClean="0"/>
              <a:t>For a first order process, the rate law can be written as follows:</a:t>
            </a:r>
          </a:p>
          <a:p>
            <a:r>
              <a:rPr lang="en-US" dirty="0" smtClean="0"/>
              <a:t>i.e. the  for a reaction: A →Products</a:t>
            </a:r>
          </a:p>
          <a:p>
            <a:endParaRPr lang="en-US" dirty="0" smtClean="0"/>
          </a:p>
          <a:p>
            <a:r>
              <a:rPr lang="en-US" dirty="0" smtClean="0"/>
              <a:t>Rate = −Δ[</a:t>
            </a:r>
            <a:r>
              <a:rPr lang="en-US" i="1" dirty="0" smtClean="0"/>
              <a:t>A</a:t>
            </a:r>
            <a:r>
              <a:rPr lang="en-US" dirty="0" smtClean="0"/>
              <a:t>]/</a:t>
            </a:r>
            <a:r>
              <a:rPr lang="en-US" dirty="0" err="1" smtClean="0"/>
              <a:t>Δ</a:t>
            </a:r>
            <a:r>
              <a:rPr lang="en-US" i="1" dirty="0" err="1" smtClean="0"/>
              <a:t>t</a:t>
            </a:r>
            <a:r>
              <a:rPr lang="en-US" i="1" dirty="0" smtClean="0"/>
              <a:t> = K</a:t>
            </a:r>
            <a:r>
              <a:rPr lang="en-US" dirty="0" smtClean="0"/>
              <a:t>[</a:t>
            </a:r>
            <a:r>
              <a:rPr lang="en-US" i="1" dirty="0" smtClean="0"/>
              <a:t>A</a:t>
            </a:r>
            <a:r>
              <a:rPr lang="en-US" dirty="0" smtClean="0"/>
              <a:t>]</a:t>
            </a:r>
          </a:p>
          <a:p>
            <a:endParaRPr lang="en-US" dirty="0" smtClean="0"/>
          </a:p>
          <a:p>
            <a:r>
              <a:rPr lang="en-US" dirty="0" smtClean="0"/>
              <a:t>If we consider a small change then our rate law equation becomes: Rate = d[A]/</a:t>
            </a:r>
            <a:r>
              <a:rPr lang="en-US" dirty="0" err="1" smtClean="0"/>
              <a:t>dt</a:t>
            </a:r>
            <a:r>
              <a:rPr lang="en-US" dirty="0" smtClean="0"/>
              <a:t> = </a:t>
            </a:r>
            <a:r>
              <a:rPr lang="en-US" i="1" dirty="0" smtClean="0"/>
              <a:t>K</a:t>
            </a:r>
            <a:r>
              <a:rPr lang="en-US" dirty="0" smtClean="0"/>
              <a:t>[</a:t>
            </a:r>
            <a:r>
              <a:rPr lang="en-US" i="1" dirty="0" smtClean="0"/>
              <a:t>A</a:t>
            </a:r>
            <a:r>
              <a:rPr lang="en-US" dirty="0" smtClean="0"/>
              <a:t>]</a:t>
            </a:r>
          </a:p>
          <a:p>
            <a:pPr>
              <a:buNone/>
            </a:pPr>
            <a:r>
              <a:rPr lang="en-US" dirty="0" smtClean="0"/>
              <a:t>Integrating this equation in the terms of d[A] and </a:t>
            </a:r>
            <a:r>
              <a:rPr lang="en-US" dirty="0" err="1" smtClean="0"/>
              <a:t>dt</a:t>
            </a:r>
            <a:r>
              <a:rPr lang="en-US" dirty="0" smtClean="0"/>
              <a:t> we will get: </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105</a:t>
            </a:fld>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Law and Rate Constant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Rate constant, k, is dependent on the temperature of which the reaction takes place. This can be seen through the </a:t>
            </a:r>
            <a:r>
              <a:rPr lang="en-US" dirty="0" smtClean="0">
                <a:hlinkClick r:id="rId2" tooltip="Physical Chemistry/Kinetics/Reaction Rates/Temperature Dependence of Reaction Rates/Arrhenius Equation"/>
              </a:rPr>
              <a:t>Arrhenius Equation</a:t>
            </a:r>
            <a:r>
              <a:rPr lang="en-US" dirty="0" smtClean="0"/>
              <a:t> shown below:</a:t>
            </a:r>
          </a:p>
          <a:p>
            <a:endParaRPr lang="en-US" dirty="0" smtClean="0"/>
          </a:p>
          <a:p>
            <a:r>
              <a:rPr lang="en-US" i="1" dirty="0" smtClean="0"/>
              <a:t>k</a:t>
            </a:r>
            <a:r>
              <a:rPr lang="en-US" dirty="0" smtClean="0"/>
              <a:t>=</a:t>
            </a:r>
            <a:r>
              <a:rPr lang="en-US" i="1" dirty="0" err="1" smtClean="0"/>
              <a:t>Ae</a:t>
            </a:r>
            <a:r>
              <a:rPr lang="en-US" baseline="30000" dirty="0" smtClean="0"/>
              <a:t>−</a:t>
            </a:r>
            <a:r>
              <a:rPr lang="en-US" i="1" baseline="30000" dirty="0" smtClean="0"/>
              <a:t>Ea</a:t>
            </a:r>
            <a:r>
              <a:rPr lang="en-US" baseline="30000" dirty="0" smtClean="0"/>
              <a:t>/</a:t>
            </a:r>
            <a:r>
              <a:rPr lang="en-US" i="1" baseline="30000" dirty="0" smtClean="0"/>
              <a:t>RT   </a:t>
            </a:r>
          </a:p>
          <a:p>
            <a:endParaRPr lang="en-US" i="1" baseline="30000" dirty="0" smtClean="0"/>
          </a:p>
          <a:p>
            <a:r>
              <a:rPr lang="en-US" i="1" dirty="0" smtClean="0"/>
              <a:t>That can also be written as</a:t>
            </a:r>
          </a:p>
          <a:p>
            <a:pPr>
              <a:buNone/>
            </a:pPr>
            <a:r>
              <a:rPr lang="en-US" i="1" dirty="0" smtClean="0"/>
              <a:t>	 </a:t>
            </a:r>
            <a:r>
              <a:rPr lang="en-US" dirty="0" smtClean="0"/>
              <a:t>Lnk = </a:t>
            </a:r>
            <a:r>
              <a:rPr lang="en-US" dirty="0" err="1" smtClean="0"/>
              <a:t>lnA</a:t>
            </a:r>
            <a:r>
              <a:rPr lang="en-US" dirty="0" smtClean="0"/>
              <a:t> – Ea/RT</a:t>
            </a:r>
          </a:p>
          <a:p>
            <a:r>
              <a:rPr lang="en-US" dirty="0" smtClean="0"/>
              <a:t> From  Arrhenius equation  above the rate constant </a:t>
            </a:r>
            <a:r>
              <a:rPr lang="en-US" i="1" dirty="0" smtClean="0"/>
              <a:t>k</a:t>
            </a:r>
            <a:r>
              <a:rPr lang="en-US" dirty="0" smtClean="0"/>
              <a:t> is dependent on </a:t>
            </a:r>
          </a:p>
          <a:p>
            <a:pPr>
              <a:buNone/>
            </a:pPr>
            <a:r>
              <a:rPr lang="en-US" dirty="0" err="1" smtClean="0"/>
              <a:t>i</a:t>
            </a:r>
            <a:r>
              <a:rPr lang="en-US" dirty="0" smtClean="0"/>
              <a:t>)The temperature (in </a:t>
            </a:r>
            <a:r>
              <a:rPr lang="en-US" dirty="0" err="1" smtClean="0"/>
              <a:t>Kelvins</a:t>
            </a:r>
            <a:r>
              <a:rPr lang="en-US" dirty="0" smtClean="0"/>
              <a:t>) </a:t>
            </a:r>
          </a:p>
          <a:p>
            <a:pPr>
              <a:buNone/>
            </a:pPr>
            <a:r>
              <a:rPr lang="en-US" dirty="0" smtClean="0"/>
              <a:t>ii)The Activation energy, E</a:t>
            </a:r>
            <a:r>
              <a:rPr lang="en-US" baseline="-25000" dirty="0" smtClean="0"/>
              <a:t>a</a:t>
            </a:r>
            <a:r>
              <a:rPr lang="en-US" dirty="0" smtClean="0"/>
              <a:t>(in joules)</a:t>
            </a:r>
            <a:r>
              <a:rPr lang="en-US" baseline="-25000" dirty="0" smtClean="0"/>
              <a:t>.</a:t>
            </a:r>
          </a:p>
          <a:p>
            <a:pPr>
              <a:buNone/>
            </a:pPr>
            <a:r>
              <a:rPr lang="en-US" baseline="-25000" dirty="0" smtClean="0"/>
              <a:t> </a:t>
            </a:r>
            <a:r>
              <a:rPr lang="en-US" dirty="0" smtClean="0"/>
              <a:t>"A" in the equation represents a pre-exponential factor that has the same units as k and R is the universal gas constant.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106</a:t>
            </a:fld>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Law and Rate Constant</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Both A and Ea are specific to a given reaction</a:t>
            </a:r>
          </a:p>
          <a:p>
            <a:r>
              <a:rPr lang="en-US" dirty="0" smtClean="0"/>
              <a:t>A is known as the frequency or pre exponential factor</a:t>
            </a:r>
          </a:p>
          <a:p>
            <a:r>
              <a:rPr lang="en-US" dirty="0" smtClean="0"/>
              <a:t>A” relates to the frequency of collisions and the orientation of a favorable collision probability</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107</a:t>
            </a:fld>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dirty="0" smtClean="0"/>
              <a:t/>
            </a:r>
            <a:br>
              <a:rPr lang="en-US" b="1" dirty="0" smtClean="0"/>
            </a:br>
            <a:r>
              <a:rPr lang="en-US" b="1" dirty="0" smtClean="0"/>
              <a:t/>
            </a:r>
            <a:br>
              <a:rPr lang="en-US" b="1" dirty="0" smtClean="0"/>
            </a:br>
            <a:r>
              <a:rPr lang="en-US" dirty="0" smtClean="0"/>
              <a:t>Factors that affect rate of chemical reactions</a:t>
            </a:r>
            <a:endParaRPr lang="en-US" dirty="0"/>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dirty="0" smtClean="0"/>
              <a:t>Nature of reactants: e.g. acid -base , ionic reactions are fast reactions, while reactions that break or form big molecules and  strong covalent bonds molecules are slow reactions</a:t>
            </a:r>
          </a:p>
          <a:p>
            <a:r>
              <a:rPr lang="en-US" dirty="0" smtClean="0"/>
              <a:t>Temperature, in many cases, the higher the temperature the faster the reaction</a:t>
            </a:r>
          </a:p>
          <a:p>
            <a:r>
              <a:rPr lang="en-US" dirty="0" smtClean="0"/>
              <a:t>Concentration effects: the higher the concentration the faster the rate of the reaction, this is the reaction rate laws</a:t>
            </a:r>
          </a:p>
          <a:p>
            <a:r>
              <a:rPr lang="en-US" dirty="0" smtClean="0"/>
              <a:t>Heterogeneous reactions: reactants are present in more than one phase For heterogeneous reactions, the rates are affected by surface areas</a:t>
            </a:r>
          </a:p>
          <a:p>
            <a:r>
              <a:rPr lang="en-US" dirty="0" smtClean="0"/>
              <a:t>Catalysts: these are substances used to enhance the rate of reactions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a:t>
            </a:r>
            <a:r>
              <a:rPr lang="en-US" baseline="-25000" dirty="0" smtClean="0"/>
              <a:t>2</a:t>
            </a:r>
            <a:r>
              <a:rPr lang="en-US" dirty="0" smtClean="0"/>
              <a:t>O → H</a:t>
            </a:r>
            <a:r>
              <a:rPr lang="en-US" baseline="-25000" dirty="0" smtClean="0"/>
              <a:t>2</a:t>
            </a:r>
            <a:r>
              <a:rPr lang="en-US" dirty="0" smtClean="0"/>
              <a:t> + O</a:t>
            </a:r>
            <a:r>
              <a:rPr lang="en-US" baseline="-25000" dirty="0" smtClean="0"/>
              <a:t>2</a:t>
            </a:r>
            <a:r>
              <a:rPr lang="en-US" dirty="0" smtClean="0"/>
              <a:t> </a:t>
            </a:r>
          </a:p>
          <a:p>
            <a:endParaRPr lang="en-US" dirty="0" smtClean="0"/>
          </a:p>
          <a:p>
            <a:r>
              <a:rPr lang="en-US" dirty="0" smtClean="0"/>
              <a:t>What is the rate law?</a:t>
            </a:r>
          </a:p>
          <a:p>
            <a:r>
              <a:rPr lang="en-US" dirty="0" smtClean="0"/>
              <a:t>What is the overall order of the reaction</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IDEAL AND REAL GAS LAWS</a:t>
            </a:r>
          </a:p>
          <a:p>
            <a:r>
              <a:rPr lang="en-US" dirty="0" smtClean="0"/>
              <a:t>For a gas, the pressure, volume, temperature and moles of the gas are all related by the following equation:</a:t>
            </a:r>
          </a:p>
          <a:p>
            <a:r>
              <a:rPr lang="en-US" dirty="0" smtClean="0"/>
              <a:t> </a:t>
            </a:r>
          </a:p>
          <a:p>
            <a:endParaRPr lang="en-US"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11</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0.jpg"/>
          <p:cNvPicPr/>
          <p:nvPr/>
        </p:nvPicPr>
        <p:blipFill>
          <a:blip r:embed="rId3"/>
          <a:srcRect/>
          <a:stretch>
            <a:fillRect/>
          </a:stretch>
        </p:blipFill>
        <p:spPr bwMode="auto">
          <a:xfrm>
            <a:off x="609600" y="2514600"/>
            <a:ext cx="7543800" cy="434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Electrochemistry Basics</a:t>
            </a:r>
            <a:endParaRPr lang="en-US" b="1" dirty="0"/>
          </a:p>
        </p:txBody>
      </p:sp>
      <p:sp>
        <p:nvSpPr>
          <p:cNvPr id="3" name="Content Placeholder 2"/>
          <p:cNvSpPr>
            <a:spLocks noGrp="1"/>
          </p:cNvSpPr>
          <p:nvPr>
            <p:ph idx="1"/>
          </p:nvPr>
        </p:nvSpPr>
        <p:spPr/>
        <p:txBody>
          <a:bodyPr>
            <a:normAutofit/>
          </a:bodyPr>
          <a:lstStyle/>
          <a:p>
            <a:r>
              <a:rPr lang="en-US" dirty="0" smtClean="0"/>
              <a:t>Electrochemistry is the study of chemical processes that cause electrons to move</a:t>
            </a:r>
          </a:p>
          <a:p>
            <a:r>
              <a:rPr lang="en-US" dirty="0" smtClean="0"/>
              <a:t>The moment of electrons produces electricity</a:t>
            </a:r>
          </a:p>
          <a:p>
            <a:r>
              <a:rPr lang="en-US" dirty="0" smtClean="0"/>
              <a:t>This moment of electrons is done in an oxidation-reduction  ("</a:t>
            </a:r>
            <a:r>
              <a:rPr lang="en-US" dirty="0" err="1" smtClean="0"/>
              <a:t>redox</a:t>
            </a:r>
            <a:r>
              <a:rPr lang="en-US" dirty="0" smtClean="0"/>
              <a:t>") reaction</a:t>
            </a:r>
          </a:p>
          <a:p>
            <a:r>
              <a:rPr lang="en-US" dirty="0" smtClean="0"/>
              <a:t>A </a:t>
            </a:r>
            <a:r>
              <a:rPr lang="en-US" dirty="0" err="1" smtClean="0"/>
              <a:t>redox</a:t>
            </a:r>
            <a:r>
              <a:rPr lang="en-US" dirty="0" smtClean="0"/>
              <a:t> reaction is a reaction that involves a change in oxidation state of one or more elements</a:t>
            </a:r>
          </a:p>
          <a:p>
            <a:r>
              <a:rPr lang="en-US" dirty="0" smtClean="0"/>
              <a:t>Lost of electron, oxidation state increases; that substance is  oxidized. Gain of electron, oxidation state decreases, thus substance reduced</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Electrochemistry</a:t>
            </a:r>
            <a:endParaRPr lang="en-US" dirty="0"/>
          </a:p>
        </p:txBody>
      </p:sp>
      <p:sp>
        <p:nvSpPr>
          <p:cNvPr id="3" name="Content Placeholder 2"/>
          <p:cNvSpPr>
            <a:spLocks noGrp="1"/>
          </p:cNvSpPr>
          <p:nvPr>
            <p:ph idx="1"/>
          </p:nvPr>
        </p:nvSpPr>
        <p:spPr/>
        <p:txBody>
          <a:bodyPr/>
          <a:lstStyle/>
          <a:p>
            <a:r>
              <a:rPr lang="en-US" dirty="0" smtClean="0"/>
              <a:t>Example</a:t>
            </a:r>
          </a:p>
          <a:p>
            <a:r>
              <a:rPr lang="en-US" b="1" i="1" dirty="0" smtClean="0"/>
              <a:t>H</a:t>
            </a:r>
            <a:r>
              <a:rPr lang="en-US" b="1" dirty="0" smtClean="0"/>
              <a:t>2+</a:t>
            </a:r>
            <a:r>
              <a:rPr lang="en-US" b="1" i="1" dirty="0" smtClean="0"/>
              <a:t>F</a:t>
            </a:r>
            <a:r>
              <a:rPr lang="en-US" b="1" dirty="0" smtClean="0"/>
              <a:t>2→2</a:t>
            </a:r>
            <a:r>
              <a:rPr lang="en-US" b="1" i="1" dirty="0" smtClean="0"/>
              <a:t>HF in this reaction we can write the half reactions as follows</a:t>
            </a:r>
          </a:p>
          <a:p>
            <a:r>
              <a:rPr lang="en-US" dirty="0" smtClean="0"/>
              <a:t>Oxidation: </a:t>
            </a:r>
            <a:r>
              <a:rPr lang="en-US" i="1" dirty="0" smtClean="0"/>
              <a:t>H</a:t>
            </a:r>
            <a:r>
              <a:rPr lang="en-US" dirty="0" smtClean="0"/>
              <a:t>2→2</a:t>
            </a:r>
            <a:r>
              <a:rPr lang="en-US" i="1" dirty="0" smtClean="0"/>
              <a:t>H</a:t>
            </a:r>
            <a:r>
              <a:rPr lang="en-US" baseline="30000" dirty="0" smtClean="0"/>
              <a:t>+</a:t>
            </a:r>
            <a:r>
              <a:rPr lang="en-US" dirty="0" smtClean="0"/>
              <a:t>+2</a:t>
            </a:r>
            <a:r>
              <a:rPr lang="en-US" i="1" dirty="0" smtClean="0"/>
              <a:t>e</a:t>
            </a:r>
            <a:r>
              <a:rPr lang="en-US" dirty="0" smtClean="0"/>
              <a:t>−</a:t>
            </a:r>
          </a:p>
          <a:p>
            <a:r>
              <a:rPr lang="en-US" dirty="0" smtClean="0"/>
              <a:t>Reduction: </a:t>
            </a:r>
            <a:r>
              <a:rPr lang="en-US" i="1" dirty="0" smtClean="0"/>
              <a:t>F</a:t>
            </a:r>
            <a:r>
              <a:rPr lang="en-US" dirty="0" smtClean="0"/>
              <a:t>2+2</a:t>
            </a:r>
            <a:r>
              <a:rPr lang="en-US" i="1" dirty="0" smtClean="0"/>
              <a:t>e</a:t>
            </a:r>
            <a:r>
              <a:rPr lang="en-US" baseline="30000" dirty="0" smtClean="0"/>
              <a:t>−</a:t>
            </a:r>
            <a:r>
              <a:rPr lang="en-US" dirty="0" smtClean="0"/>
              <a:t>→2</a:t>
            </a:r>
            <a:r>
              <a:rPr lang="en-US" i="1" dirty="0" smtClean="0"/>
              <a:t>F</a:t>
            </a:r>
            <a:r>
              <a:rPr lang="en-US" dirty="0" smtClean="0"/>
              <a:t>−</a:t>
            </a:r>
          </a:p>
          <a:p>
            <a:endParaRPr lang="en-US" dirty="0" smtClean="0"/>
          </a:p>
          <a:p>
            <a:r>
              <a:rPr lang="en-US" dirty="0" smtClean="0"/>
              <a:t>Oxidation is therefore loss of electrons, while reduction is gain of electrons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Electrochemistry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magnitude</a:t>
            </a:r>
            <a:r>
              <a:rPr lang="en-US" dirty="0" smtClean="0"/>
              <a:t> of the cell potential is a measure of the driving force behind a reaction. The larger the value of the cell potential, the further the reaction is from equilibrium. The </a:t>
            </a:r>
            <a:r>
              <a:rPr lang="en-US" i="1" dirty="0" smtClean="0"/>
              <a:t>sign</a:t>
            </a:r>
            <a:r>
              <a:rPr lang="en-US" dirty="0" smtClean="0"/>
              <a:t> of the cell potential tells us the direction in which the reaction must shift to reach equilibrium</a:t>
            </a:r>
            <a:endParaRPr lang="en-US" b="1" dirty="0" smtClean="0"/>
          </a:p>
          <a:p>
            <a:r>
              <a:rPr lang="en-US" dirty="0" smtClean="0"/>
              <a:t>The cell reaction is </a:t>
            </a:r>
            <a:r>
              <a:rPr lang="en-US" u="sng" dirty="0" smtClean="0"/>
              <a:t>spontaneous</a:t>
            </a:r>
            <a:r>
              <a:rPr lang="en-US" dirty="0" smtClean="0"/>
              <a:t> in the forward direction if </a:t>
            </a:r>
            <a:r>
              <a:rPr lang="en-US" dirty="0" err="1" smtClean="0"/>
              <a:t>E</a:t>
            </a:r>
            <a:r>
              <a:rPr lang="en-US" baseline="-25000" dirty="0" err="1" smtClean="0"/>
              <a:t>cell</a:t>
            </a:r>
            <a:r>
              <a:rPr lang="en-US" dirty="0" smtClean="0"/>
              <a:t>&gt;0</a:t>
            </a:r>
          </a:p>
          <a:p>
            <a:r>
              <a:rPr lang="en-US" dirty="0" smtClean="0"/>
              <a:t>The cell reaction is </a:t>
            </a:r>
            <a:r>
              <a:rPr lang="en-US" u="sng" dirty="0" smtClean="0"/>
              <a:t>not spontaneous</a:t>
            </a:r>
            <a:r>
              <a:rPr lang="en-US" dirty="0" smtClean="0"/>
              <a:t> in the forward direction if </a:t>
            </a:r>
            <a:r>
              <a:rPr lang="en-US" dirty="0" err="1" smtClean="0"/>
              <a:t>E</a:t>
            </a:r>
            <a:r>
              <a:rPr lang="en-US" baseline="-25000" dirty="0" err="1" smtClean="0"/>
              <a:t>cell</a:t>
            </a:r>
            <a:r>
              <a:rPr lang="en-US" dirty="0" smtClean="0"/>
              <a:t>&lt;0</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112</a:t>
            </a:fld>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smtClean="0"/>
              <a:t>Electrochemistry</a:t>
            </a:r>
            <a:endParaRPr lang="en-US" dirty="0"/>
          </a:p>
        </p:txBody>
      </p:sp>
      <p:sp>
        <p:nvSpPr>
          <p:cNvPr id="3" name="Content Placeholder 2"/>
          <p:cNvSpPr>
            <a:spLocks noGrp="1"/>
          </p:cNvSpPr>
          <p:nvPr>
            <p:ph idx="1"/>
          </p:nvPr>
        </p:nvSpPr>
        <p:spPr/>
        <p:txBody>
          <a:bodyPr>
            <a:normAutofit lnSpcReduction="10000"/>
          </a:bodyPr>
          <a:lstStyle/>
          <a:p>
            <a:r>
              <a:rPr lang="en-US" dirty="0" smtClean="0"/>
              <a:t>The overall cell potential for a reaction is the sum of the potentials for the oxidation and reduction half-reactions.</a:t>
            </a:r>
          </a:p>
          <a:p>
            <a:endParaRPr lang="en-US" i="1" dirty="0" smtClean="0"/>
          </a:p>
          <a:p>
            <a:r>
              <a:rPr lang="en-US" i="1" dirty="0" err="1" smtClean="0"/>
              <a:t>E</a:t>
            </a:r>
            <a:r>
              <a:rPr lang="en-US" i="1" baseline="30000" dirty="0" err="1" smtClean="0"/>
              <a:t>o</a:t>
            </a:r>
            <a:r>
              <a:rPr lang="en-US" i="1" baseline="-25000" dirty="0" err="1" smtClean="0"/>
              <a:t>overall</a:t>
            </a:r>
            <a:r>
              <a:rPr lang="en-US" dirty="0" smtClean="0"/>
              <a:t> = </a:t>
            </a:r>
            <a:r>
              <a:rPr lang="en-US" i="1" dirty="0" err="1" smtClean="0"/>
              <a:t>E</a:t>
            </a:r>
            <a:r>
              <a:rPr lang="en-US" baseline="30000" dirty="0" err="1" smtClean="0"/>
              <a:t>o</a:t>
            </a:r>
            <a:r>
              <a:rPr lang="en-US" i="1" baseline="-25000" dirty="0" err="1" smtClean="0"/>
              <a:t>ox</a:t>
            </a:r>
            <a:r>
              <a:rPr lang="en-US" dirty="0" smtClean="0"/>
              <a:t> + </a:t>
            </a:r>
            <a:r>
              <a:rPr lang="en-US" i="1" dirty="0" err="1" smtClean="0"/>
              <a:t>E</a:t>
            </a:r>
            <a:r>
              <a:rPr lang="en-US" baseline="30000" dirty="0" err="1" smtClean="0"/>
              <a:t>o</a:t>
            </a:r>
            <a:r>
              <a:rPr lang="en-US" i="1" baseline="-25000" dirty="0" err="1" smtClean="0"/>
              <a:t>red</a:t>
            </a:r>
            <a:r>
              <a:rPr lang="en-US" i="1" baseline="-25000" dirty="0" smtClean="0"/>
              <a:t> </a:t>
            </a:r>
          </a:p>
          <a:p>
            <a:pPr>
              <a:buNone/>
            </a:pPr>
            <a:r>
              <a:rPr lang="en-US" i="1" dirty="0" smtClean="0"/>
              <a:t>Example</a:t>
            </a:r>
          </a:p>
          <a:p>
            <a:r>
              <a:rPr lang="en-US" dirty="0" smtClean="0"/>
              <a:t>Zn →    Zn</a:t>
            </a:r>
            <a:r>
              <a:rPr lang="en-US" baseline="30000" dirty="0" smtClean="0"/>
              <a:t>2+</a:t>
            </a:r>
            <a:r>
              <a:rPr lang="en-US" dirty="0" smtClean="0"/>
              <a:t> + </a:t>
            </a:r>
            <a:r>
              <a:rPr lang="en-US" strike="sngStrike" dirty="0" smtClean="0"/>
              <a:t>2 e,</a:t>
            </a:r>
            <a:r>
              <a:rPr lang="en-US" baseline="30000" dirty="0" smtClean="0"/>
              <a:t>-</a:t>
            </a:r>
            <a:r>
              <a:rPr lang="en-US" dirty="0" smtClean="0"/>
              <a:t> </a:t>
            </a:r>
            <a:r>
              <a:rPr lang="en-US" i="1" dirty="0" err="1" smtClean="0"/>
              <a:t>E</a:t>
            </a:r>
            <a:r>
              <a:rPr lang="en-US" baseline="30000" dirty="0" err="1" smtClean="0"/>
              <a:t>o</a:t>
            </a:r>
            <a:r>
              <a:rPr lang="en-US" i="1" baseline="-25000" dirty="0" err="1" smtClean="0"/>
              <a:t>ox</a:t>
            </a:r>
            <a:r>
              <a:rPr lang="en-US" dirty="0" smtClean="0"/>
              <a:t> = 0.76 V</a:t>
            </a:r>
          </a:p>
          <a:p>
            <a:r>
              <a:rPr lang="en-US" dirty="0" smtClean="0"/>
              <a:t>+ 2 H</a:t>
            </a:r>
            <a:r>
              <a:rPr lang="en-US" baseline="30000" dirty="0" smtClean="0"/>
              <a:t>+</a:t>
            </a:r>
            <a:r>
              <a:rPr lang="en-US" dirty="0" smtClean="0"/>
              <a:t> + </a:t>
            </a:r>
            <a:r>
              <a:rPr lang="en-US" strike="sngStrike" dirty="0" smtClean="0"/>
              <a:t>2 e</a:t>
            </a:r>
            <a:r>
              <a:rPr lang="en-US" baseline="30000" dirty="0" smtClean="0"/>
              <a:t>-</a:t>
            </a:r>
            <a:r>
              <a:rPr lang="en-US" dirty="0" smtClean="0"/>
              <a:t>  →  H</a:t>
            </a:r>
            <a:r>
              <a:rPr lang="en-US" baseline="-25000" dirty="0" smtClean="0"/>
              <a:t>2,</a:t>
            </a:r>
            <a:r>
              <a:rPr lang="en-US" dirty="0" smtClean="0"/>
              <a:t> </a:t>
            </a:r>
            <a:r>
              <a:rPr lang="en-US" i="1" dirty="0" err="1" smtClean="0"/>
              <a:t>E</a:t>
            </a:r>
            <a:r>
              <a:rPr lang="en-US" baseline="30000" dirty="0" err="1" smtClean="0"/>
              <a:t>o</a:t>
            </a:r>
            <a:r>
              <a:rPr lang="en-US" i="1" baseline="-25000" dirty="0" err="1" smtClean="0"/>
              <a:t>red</a:t>
            </a:r>
            <a:r>
              <a:rPr lang="en-US" dirty="0" smtClean="0"/>
              <a:t> = 0.00 V</a:t>
            </a:r>
          </a:p>
          <a:p>
            <a:r>
              <a:rPr lang="en-US" dirty="0" smtClean="0"/>
              <a:t>Zn + 2 H</a:t>
            </a:r>
            <a:r>
              <a:rPr lang="en-US" baseline="30000" dirty="0" smtClean="0"/>
              <a:t>+</a:t>
            </a:r>
            <a:r>
              <a:rPr lang="en-US" dirty="0" smtClean="0"/>
              <a:t>  →  Zn</a:t>
            </a:r>
            <a:r>
              <a:rPr lang="en-US" baseline="30000" dirty="0" smtClean="0"/>
              <a:t>2+</a:t>
            </a:r>
            <a:r>
              <a:rPr lang="en-US" dirty="0" smtClean="0"/>
              <a:t> + H</a:t>
            </a:r>
            <a:r>
              <a:rPr lang="en-US" baseline="-25000" dirty="0" smtClean="0"/>
              <a:t>2</a:t>
            </a:r>
            <a:endParaRPr lang="en-US" dirty="0" smtClean="0"/>
          </a:p>
          <a:p>
            <a:r>
              <a:rPr lang="en-US" i="1" dirty="0" smtClean="0"/>
              <a:t>Therefore, </a:t>
            </a:r>
            <a:r>
              <a:rPr lang="en-US" i="1" dirty="0" err="1" smtClean="0"/>
              <a:t>E</a:t>
            </a:r>
            <a:r>
              <a:rPr lang="en-US" baseline="30000" dirty="0" err="1" smtClean="0"/>
              <a:t>o</a:t>
            </a:r>
            <a:r>
              <a:rPr lang="en-US" dirty="0" smtClean="0"/>
              <a:t> = </a:t>
            </a:r>
            <a:r>
              <a:rPr lang="en-US" i="1" dirty="0" err="1" smtClean="0"/>
              <a:t>E</a:t>
            </a:r>
            <a:r>
              <a:rPr lang="en-US" baseline="30000" dirty="0" err="1" smtClean="0"/>
              <a:t>o</a:t>
            </a:r>
            <a:r>
              <a:rPr lang="en-US" i="1" baseline="-25000" dirty="0" err="1" smtClean="0"/>
              <a:t>ox</a:t>
            </a:r>
            <a:r>
              <a:rPr lang="en-US" dirty="0" smtClean="0"/>
              <a:t> + </a:t>
            </a:r>
            <a:r>
              <a:rPr lang="en-US" i="1" dirty="0" err="1" smtClean="0"/>
              <a:t>E</a:t>
            </a:r>
            <a:r>
              <a:rPr lang="en-US" baseline="30000" dirty="0" err="1" smtClean="0"/>
              <a:t>o</a:t>
            </a:r>
            <a:r>
              <a:rPr lang="en-US" i="1" baseline="-25000" dirty="0" err="1" smtClean="0"/>
              <a:t>red</a:t>
            </a:r>
            <a:r>
              <a:rPr lang="en-US" dirty="0" smtClean="0"/>
              <a:t> = 0.76 V</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113</a:t>
            </a:fld>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Test for CHEM 2210 16 Sept 2015</a:t>
            </a:r>
            <a:endParaRPr lang="en-US" dirty="0"/>
          </a:p>
        </p:txBody>
      </p:sp>
      <p:sp>
        <p:nvSpPr>
          <p:cNvPr id="3" name="Content Placeholder 2"/>
          <p:cNvSpPr>
            <a:spLocks noGrp="1"/>
          </p:cNvSpPr>
          <p:nvPr>
            <p:ph idx="1"/>
          </p:nvPr>
        </p:nvSpPr>
        <p:spPr>
          <a:xfrm>
            <a:off x="457200" y="1676400"/>
            <a:ext cx="8229600" cy="4648200"/>
          </a:xfrm>
        </p:spPr>
        <p:txBody>
          <a:bodyPr/>
          <a:lstStyle/>
          <a:p>
            <a:pPr>
              <a:buNone/>
            </a:pPr>
            <a:r>
              <a:rPr lang="en-US" dirty="0" smtClean="0"/>
              <a:t>1)What are the values of standard temperature and pressure (STP)? Calculate the    standard molar volume of an ideal gas at STP. Given that R = 0.082 L.atm /</a:t>
            </a:r>
            <a:r>
              <a:rPr lang="en-US" dirty="0" err="1" smtClean="0"/>
              <a:t>mol.K</a:t>
            </a:r>
            <a:endParaRPr lang="en-US" dirty="0" smtClean="0"/>
          </a:p>
          <a:p>
            <a:pPr>
              <a:buFont typeface="Wingdings" pitchFamily="2" charset="2"/>
              <a:buChar char="v"/>
            </a:pPr>
            <a:endParaRPr lang="en-US" dirty="0" smtClean="0"/>
          </a:p>
          <a:p>
            <a:pPr>
              <a:buNone/>
            </a:pPr>
            <a:r>
              <a:rPr lang="en-US" dirty="0" smtClean="0"/>
              <a:t>2) The reaction of C to give CO</a:t>
            </a:r>
            <a:r>
              <a:rPr lang="en-US" baseline="-25000" dirty="0" smtClean="0"/>
              <a:t>2 </a:t>
            </a:r>
            <a:r>
              <a:rPr lang="en-US" dirty="0" smtClean="0"/>
              <a:t>has an enthalpy change ΔH = -393.5 kJ. Now add the two equations below and use it to explain Hess Law</a:t>
            </a:r>
          </a:p>
          <a:p>
            <a:pPr lvl="0">
              <a:buNone/>
            </a:pPr>
            <a:r>
              <a:rPr lang="en-US" dirty="0" smtClean="0"/>
              <a:t>C (s) + ½ O</a:t>
            </a:r>
            <a:r>
              <a:rPr lang="en-US" baseline="-25000" dirty="0" smtClean="0"/>
              <a:t>2</a:t>
            </a:r>
            <a:r>
              <a:rPr lang="en-US" dirty="0" smtClean="0"/>
              <a:t>(g) → CO (g)) ΔH = -110.0 kJ</a:t>
            </a:r>
          </a:p>
          <a:p>
            <a:pPr lvl="0">
              <a:buNone/>
            </a:pPr>
            <a:r>
              <a:rPr lang="en-US" dirty="0" smtClean="0"/>
              <a:t>CO (g) + ½ O</a:t>
            </a:r>
            <a:r>
              <a:rPr lang="en-US" baseline="-25000" dirty="0" smtClean="0"/>
              <a:t>2</a:t>
            </a:r>
            <a:r>
              <a:rPr lang="en-US" dirty="0" smtClean="0"/>
              <a:t>(g) → CO</a:t>
            </a:r>
            <a:r>
              <a:rPr lang="en-US" baseline="-25000" dirty="0" smtClean="0"/>
              <a:t>2</a:t>
            </a:r>
            <a:r>
              <a:rPr lang="en-US" dirty="0" smtClean="0"/>
              <a:t> (g) ΔH = -283.0 kJ</a:t>
            </a:r>
          </a:p>
          <a:p>
            <a:pPr>
              <a:buNone/>
            </a:pPr>
            <a:endParaRPr lang="en-US" dirty="0" smtClean="0"/>
          </a:p>
          <a:p>
            <a:pPr>
              <a:buFont typeface="Wingdings" pitchFamily="2" charset="2"/>
              <a:buChar char="v"/>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114</a:t>
            </a:fld>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Test for CHEM 2210 Sept 2015</a:t>
            </a:r>
            <a:endParaRPr lang="en-US" dirty="0"/>
          </a:p>
        </p:txBody>
      </p:sp>
      <p:sp>
        <p:nvSpPr>
          <p:cNvPr id="3" name="Content Placeholder 2"/>
          <p:cNvSpPr>
            <a:spLocks noGrp="1"/>
          </p:cNvSpPr>
          <p:nvPr>
            <p:ph idx="1"/>
          </p:nvPr>
        </p:nvSpPr>
        <p:spPr>
          <a:xfrm>
            <a:off x="457200" y="1752600"/>
            <a:ext cx="8229600" cy="4724400"/>
          </a:xfrm>
        </p:spPr>
        <p:txBody>
          <a:bodyPr/>
          <a:lstStyle/>
          <a:p>
            <a:pPr>
              <a:buNone/>
            </a:pPr>
            <a:r>
              <a:rPr lang="en-US" dirty="0" smtClean="0"/>
              <a:t>3) State the third Law of thermodynamics and explain</a:t>
            </a:r>
          </a:p>
          <a:p>
            <a:pPr>
              <a:buNone/>
            </a:pPr>
            <a:endParaRPr lang="en-US" dirty="0" smtClean="0"/>
          </a:p>
          <a:p>
            <a:pPr>
              <a:buNone/>
            </a:pPr>
            <a:r>
              <a:rPr lang="en-US" dirty="0" smtClean="0"/>
              <a:t>4) Calculate the entropy change Δ</a:t>
            </a:r>
            <a:r>
              <a:rPr lang="en-US" i="1" dirty="0" smtClean="0"/>
              <a:t>S</a:t>
            </a:r>
            <a:r>
              <a:rPr lang="en-US" dirty="0" smtClean="0"/>
              <a:t> for the reversible expansion of 1.00 mol of argon from 2.00 L to 20.00 L at a constant temperature of 298.15K, given that q of argon in this reaction =  5757 J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115</a:t>
            </a:fld>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t>Good Luck In Your Exams</a:t>
            </a:r>
            <a:endParaRPr lang="en-US" sz="8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116</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lnSpcReduction="10000"/>
          </a:bodyPr>
          <a:lstStyle/>
          <a:p>
            <a:pPr>
              <a:buNone/>
            </a:pPr>
            <a:r>
              <a:rPr lang="en-US" b="1" dirty="0" smtClean="0"/>
              <a:t>IDEAL AND REAL GAS LAWS</a:t>
            </a:r>
          </a:p>
          <a:p>
            <a:pPr>
              <a:buNone/>
            </a:pPr>
            <a:endParaRPr lang="en-US" b="1" dirty="0" smtClean="0"/>
          </a:p>
          <a:p>
            <a:r>
              <a:rPr lang="en-US" sz="3200" dirty="0" smtClean="0"/>
              <a:t>R  = 0.0821 L</a:t>
            </a:r>
            <a:r>
              <a:rPr lang="en-US" sz="3200" b="1" baseline="30000" dirty="0" smtClean="0"/>
              <a:t>.</a:t>
            </a:r>
            <a:r>
              <a:rPr lang="en-US" sz="3200" dirty="0" smtClean="0"/>
              <a:t> </a:t>
            </a:r>
            <a:r>
              <a:rPr lang="en-US" sz="3200" dirty="0" err="1" smtClean="0"/>
              <a:t>atm</a:t>
            </a:r>
            <a:r>
              <a:rPr lang="en-US" sz="3200" dirty="0" smtClean="0"/>
              <a:t>/mol</a:t>
            </a:r>
            <a:r>
              <a:rPr lang="en-US" sz="3200" b="1" baseline="30000" dirty="0" smtClean="0"/>
              <a:t>.</a:t>
            </a:r>
            <a:r>
              <a:rPr lang="en-US" sz="3200" dirty="0" smtClean="0"/>
              <a:t> K. This unit requires</a:t>
            </a:r>
          </a:p>
          <a:p>
            <a:r>
              <a:rPr lang="en-US" sz="3200" dirty="0" smtClean="0"/>
              <a:t>Volume to be expressed in liters,</a:t>
            </a:r>
          </a:p>
          <a:p>
            <a:r>
              <a:rPr lang="en-US" sz="3200" dirty="0" smtClean="0"/>
              <a:t>Pressure in atmospheres, </a:t>
            </a:r>
          </a:p>
          <a:p>
            <a:r>
              <a:rPr lang="en-US" sz="3200" dirty="0" smtClean="0"/>
              <a:t>Temperature  in Kelvin</a:t>
            </a:r>
            <a:r>
              <a:rPr lang="en-US" sz="2800" dirty="0" smtClean="0"/>
              <a:t>. </a:t>
            </a:r>
          </a:p>
          <a:p>
            <a:pPr>
              <a:buNone/>
            </a:pPr>
            <a:r>
              <a:rPr lang="en-US" sz="2800" dirty="0" smtClean="0"/>
              <a:t> </a:t>
            </a:r>
          </a:p>
          <a:p>
            <a:pPr>
              <a:buNone/>
            </a:pPr>
            <a:r>
              <a:rPr lang="en-US" sz="2800" dirty="0" smtClean="0"/>
              <a:t>Problems Dealing With The Ideal Gas Law</a:t>
            </a:r>
          </a:p>
          <a:p>
            <a:pPr>
              <a:buNone/>
            </a:pPr>
            <a:r>
              <a:rPr lang="en-US" sz="2800" dirty="0" smtClean="0"/>
              <a:t>Suppose you have 1.00 mol of a gas at 0</a:t>
            </a:r>
            <a:r>
              <a:rPr lang="en-US" sz="2800" baseline="30000" dirty="0" smtClean="0"/>
              <a:t>o</a:t>
            </a:r>
            <a:r>
              <a:rPr lang="en-US" sz="2800" dirty="0" smtClean="0"/>
              <a:t>C, occupying a container which is 500 </a:t>
            </a:r>
            <a:r>
              <a:rPr lang="en-US" sz="2800" dirty="0" err="1" smtClean="0"/>
              <a:t>mL</a:t>
            </a:r>
            <a:r>
              <a:rPr lang="en-US" sz="2800" dirty="0" smtClean="0"/>
              <a:t> in size. What is the pressure of this gas in atmospheres?</a:t>
            </a:r>
          </a:p>
          <a:p>
            <a:endParaRPr lang="en-US" sz="2800"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12</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715000"/>
          </a:xfrm>
        </p:spPr>
        <p:txBody>
          <a:bodyPr>
            <a:normAutofit/>
          </a:bodyPr>
          <a:lstStyle/>
          <a:p>
            <a:pPr>
              <a:buNone/>
            </a:pPr>
            <a:r>
              <a:rPr lang="en-US" b="1" dirty="0" smtClean="0"/>
              <a:t>IDEAL AND REAL GAS LAWS</a:t>
            </a:r>
          </a:p>
          <a:p>
            <a:pPr>
              <a:buNone/>
            </a:pPr>
            <a:endParaRPr lang="en-US" dirty="0" smtClean="0"/>
          </a:p>
          <a:p>
            <a:pPr>
              <a:buNone/>
            </a:pPr>
            <a:r>
              <a:rPr lang="en-US" dirty="0" smtClean="0"/>
              <a:t>Using the ideal gas law</a:t>
            </a:r>
          </a:p>
          <a:p>
            <a:pPr>
              <a:buNone/>
            </a:pPr>
            <a:r>
              <a:rPr lang="en-US" dirty="0" smtClean="0"/>
              <a:t>PV = </a:t>
            </a:r>
            <a:r>
              <a:rPr lang="en-US" dirty="0" err="1" smtClean="0"/>
              <a:t>nRT</a:t>
            </a:r>
            <a:r>
              <a:rPr lang="en-US" dirty="0" smtClean="0"/>
              <a:t> </a:t>
            </a:r>
          </a:p>
          <a:p>
            <a:pPr>
              <a:buNone/>
            </a:pPr>
            <a:r>
              <a:rPr lang="en-US" dirty="0" smtClean="0"/>
              <a:t>First Step, convert all known values to the correct units</a:t>
            </a:r>
          </a:p>
          <a:p>
            <a:pPr>
              <a:buNone/>
            </a:pPr>
            <a:endParaRPr lang="en-US" dirty="0" smtClean="0"/>
          </a:p>
          <a:p>
            <a:pPr>
              <a:buNone/>
            </a:pPr>
            <a:r>
              <a:rPr lang="en-US" dirty="0" smtClean="0"/>
              <a:t>Convert:</a:t>
            </a:r>
          </a:p>
          <a:p>
            <a:pPr>
              <a:buNone/>
            </a:pPr>
            <a:r>
              <a:rPr lang="en-US" dirty="0" smtClean="0"/>
              <a:t> Celsius to Kelvin, given  T  =  0</a:t>
            </a:r>
            <a:r>
              <a:rPr lang="en-US" baseline="30000" dirty="0" smtClean="0"/>
              <a:t>o</a:t>
            </a:r>
            <a:r>
              <a:rPr lang="en-US" dirty="0" smtClean="0"/>
              <a:t>C  </a:t>
            </a:r>
          </a:p>
          <a:p>
            <a:pPr>
              <a:buNone/>
            </a:pPr>
            <a:r>
              <a:rPr lang="en-US" dirty="0" smtClean="0"/>
              <a:t>K = </a:t>
            </a:r>
            <a:r>
              <a:rPr lang="en-US" baseline="30000" dirty="0" err="1" smtClean="0"/>
              <a:t>o</a:t>
            </a:r>
            <a:r>
              <a:rPr lang="en-US" dirty="0" err="1" smtClean="0"/>
              <a:t>C</a:t>
            </a:r>
            <a:r>
              <a:rPr lang="en-US" dirty="0" smtClean="0"/>
              <a:t> + 273 = 0</a:t>
            </a:r>
            <a:r>
              <a:rPr lang="en-US" baseline="30000" dirty="0" smtClean="0"/>
              <a:t>o</a:t>
            </a:r>
            <a:r>
              <a:rPr lang="en-US" dirty="0" smtClean="0"/>
              <a:t>C + 273 = 273 K</a:t>
            </a:r>
          </a:p>
          <a:p>
            <a:pPr>
              <a:buNone/>
            </a:pPr>
            <a:r>
              <a:rPr lang="en-US" dirty="0" smtClean="0"/>
              <a:t>Volume  to liters,  given V = 500 </a:t>
            </a:r>
            <a:r>
              <a:rPr lang="en-US" dirty="0" err="1" smtClean="0"/>
              <a:t>mL</a:t>
            </a:r>
            <a:r>
              <a:rPr lang="en-US" dirty="0" smtClean="0"/>
              <a:t> </a:t>
            </a:r>
          </a:p>
          <a:p>
            <a:pPr>
              <a:buNone/>
            </a:pPr>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13</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1.jpg"/>
          <p:cNvPicPr/>
          <p:nvPr/>
        </p:nvPicPr>
        <p:blipFill>
          <a:blip r:embed="rId3"/>
          <a:srcRect/>
          <a:stretch>
            <a:fillRect/>
          </a:stretch>
        </p:blipFill>
        <p:spPr bwMode="auto">
          <a:xfrm>
            <a:off x="1828800" y="6108700"/>
            <a:ext cx="5257800" cy="7493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IDEAL AND REAL GAS LAWS</a:t>
            </a:r>
          </a:p>
          <a:p>
            <a:pPr>
              <a:buNone/>
            </a:pPr>
            <a:r>
              <a:rPr lang="en-US" dirty="0" smtClean="0"/>
              <a:t>Now insert the known values into the ideal gas law,  PV = </a:t>
            </a:r>
            <a:r>
              <a:rPr lang="en-US" dirty="0" err="1" smtClean="0"/>
              <a:t>nRT</a:t>
            </a:r>
            <a:endParaRPr lang="en-US" dirty="0" smtClean="0"/>
          </a:p>
          <a:p>
            <a:pPr>
              <a:buNone/>
            </a:pPr>
            <a:r>
              <a:rPr lang="en-US" b="1" dirty="0" smtClean="0"/>
              <a:t>n = 1.00 mol </a:t>
            </a:r>
          </a:p>
          <a:p>
            <a:pPr>
              <a:buNone/>
            </a:pPr>
            <a:r>
              <a:rPr lang="en-US" b="1" dirty="0" smtClean="0"/>
              <a:t>T = 0</a:t>
            </a:r>
            <a:r>
              <a:rPr lang="en-US" b="1" baseline="30000" dirty="0" smtClean="0"/>
              <a:t>o</a:t>
            </a:r>
            <a:r>
              <a:rPr lang="en-US" b="1" dirty="0" smtClean="0"/>
              <a:t>C</a:t>
            </a:r>
          </a:p>
          <a:p>
            <a:pPr>
              <a:buNone/>
            </a:pPr>
            <a:r>
              <a:rPr lang="en-US" b="1" dirty="0" smtClean="0"/>
              <a:t>P = ?</a:t>
            </a:r>
          </a:p>
          <a:p>
            <a:pPr>
              <a:buNone/>
            </a:pPr>
            <a:r>
              <a:rPr lang="en-US" b="1" dirty="0" smtClean="0"/>
              <a:t>V = 500mL</a:t>
            </a:r>
          </a:p>
          <a:p>
            <a:pPr>
              <a:buNone/>
            </a:pPr>
            <a:r>
              <a:rPr lang="en-US" b="1" dirty="0" smtClean="0"/>
              <a:t>R= 0.0821 L</a:t>
            </a:r>
            <a:r>
              <a:rPr lang="en-US" b="1" baseline="30000" dirty="0" smtClean="0"/>
              <a:t>.</a:t>
            </a:r>
            <a:r>
              <a:rPr lang="en-US" b="1" dirty="0" smtClean="0"/>
              <a:t> </a:t>
            </a:r>
            <a:r>
              <a:rPr lang="en-US" b="1" dirty="0" err="1" smtClean="0"/>
              <a:t>atm</a:t>
            </a:r>
            <a:r>
              <a:rPr lang="en-US" b="1" dirty="0" smtClean="0"/>
              <a:t>/mol</a:t>
            </a:r>
            <a:r>
              <a:rPr lang="en-US" b="1" baseline="30000" dirty="0" smtClean="0"/>
              <a:t>.</a:t>
            </a:r>
            <a:r>
              <a:rPr lang="en-US" b="1" dirty="0" smtClean="0"/>
              <a:t> K</a:t>
            </a:r>
          </a:p>
          <a:p>
            <a:pPr>
              <a:buNone/>
            </a:pPr>
            <a:endParaRPr lang="en-US" b="1" dirty="0" smtClean="0"/>
          </a:p>
          <a:p>
            <a:pPr>
              <a:buNone/>
            </a:pPr>
            <a:endParaRPr lang="en-US" b="1" dirty="0" smtClean="0"/>
          </a:p>
          <a:p>
            <a:pPr>
              <a:buNone/>
            </a:pPr>
            <a:endParaRPr lang="en-US" b="1" dirty="0" smtClean="0"/>
          </a:p>
          <a:p>
            <a:pPr>
              <a:buNone/>
            </a:pPr>
            <a:r>
              <a:rPr lang="en-US" b="1" dirty="0" smtClean="0"/>
              <a:t>Make P the subject</a:t>
            </a:r>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14</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2.jpg"/>
          <p:cNvPicPr/>
          <p:nvPr/>
        </p:nvPicPr>
        <p:blipFill>
          <a:blip r:embed="rId3"/>
          <a:srcRect/>
          <a:stretch>
            <a:fillRect/>
          </a:stretch>
        </p:blipFill>
        <p:spPr bwMode="auto">
          <a:xfrm>
            <a:off x="533400" y="4724400"/>
            <a:ext cx="6705600" cy="99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IDEAL AND REAL GAS LAWS</a:t>
            </a:r>
          </a:p>
          <a:p>
            <a:endParaRPr lang="en-US" b="1" dirty="0" smtClean="0"/>
          </a:p>
          <a:p>
            <a:endParaRPr lang="en-US" b="1" dirty="0" smtClean="0"/>
          </a:p>
          <a:p>
            <a:endParaRPr lang="en-US" b="1" dirty="0" smtClean="0"/>
          </a:p>
          <a:p>
            <a:endParaRPr lang="en-US" b="1" dirty="0" smtClean="0"/>
          </a:p>
          <a:p>
            <a:pPr>
              <a:buNone/>
            </a:pPr>
            <a:r>
              <a:rPr lang="en-US" dirty="0" smtClean="0"/>
              <a:t>Now let's find how many moles of gas are present when the gas is occupying a volume of 5.00 L at a pressure of 10.0 atmospheres and a temperature of 310 K. Substitute the pressure, volume, temperature and the gas constant, R, into the ideal gas law equation:</a:t>
            </a:r>
          </a:p>
          <a:p>
            <a:endParaRPr lang="en-US"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15</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3.jpg"/>
          <p:cNvPicPr/>
          <p:nvPr/>
        </p:nvPicPr>
        <p:blipFill>
          <a:blip r:embed="rId3"/>
          <a:srcRect/>
          <a:stretch>
            <a:fillRect/>
          </a:stretch>
        </p:blipFill>
        <p:spPr bwMode="auto">
          <a:xfrm>
            <a:off x="0" y="1828800"/>
            <a:ext cx="8077200" cy="1600200"/>
          </a:xfrm>
          <a:prstGeom prst="rect">
            <a:avLst/>
          </a:prstGeom>
          <a:noFill/>
          <a:ln w="9525">
            <a:noFill/>
            <a:miter lim="800000"/>
            <a:headEnd/>
            <a:tailEnd/>
          </a:ln>
        </p:spPr>
      </p:pic>
      <p:sp>
        <p:nvSpPr>
          <p:cNvPr id="7" name="Title 1"/>
          <p:cNvSpPr txBox="1">
            <a:spLocks/>
          </p:cNvSpPr>
          <p:nvPr/>
        </p:nvSpPr>
        <p:spPr>
          <a:xfrm>
            <a:off x="0" y="152400"/>
            <a:ext cx="8763000" cy="1600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US" sz="5400" b="1" i="0" u="none" strike="noStrike" kern="1200" cap="none" spc="0" normalizeH="0" baseline="0" noProof="0" dirty="0" smtClean="0">
                <a:ln>
                  <a:noFill/>
                </a:ln>
                <a:solidFill>
                  <a:schemeClr val="tx2"/>
                </a:solidFill>
                <a:effectLst/>
                <a:uLnTx/>
                <a:uFillTx/>
                <a:latin typeface="+mj-lt"/>
                <a:ea typeface="+mj-ea"/>
                <a:cs typeface="+mj-cs"/>
              </a:rPr>
              <a:t/>
            </a:r>
            <a:br>
              <a:rPr kumimoji="0" lang="en-US" sz="5400" b="1" i="0" u="none" strike="noStrike" kern="1200" cap="none" spc="0" normalizeH="0" baseline="0" noProof="0" dirty="0" smtClean="0">
                <a:ln>
                  <a:noFill/>
                </a:ln>
                <a:solidFill>
                  <a:schemeClr val="tx2"/>
                </a:solidFill>
                <a:effectLst/>
                <a:uLnTx/>
                <a:uFillTx/>
                <a:latin typeface="+mj-lt"/>
                <a:ea typeface="+mj-ea"/>
                <a:cs typeface="+mj-cs"/>
              </a:rPr>
            </a:br>
            <a:endParaRPr kumimoji="0" lang="en-ZA"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8" name="Title 1"/>
          <p:cNvSpPr txBox="1">
            <a:spLocks/>
          </p:cNvSpPr>
          <p:nvPr/>
        </p:nvSpPr>
        <p:spPr>
          <a:xfrm>
            <a:off x="533400" y="0"/>
            <a:ext cx="8229600" cy="1219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US" sz="5400" b="1" i="0" u="none" strike="noStrike" kern="1200" cap="none" spc="0" normalizeH="0" baseline="0" noProof="0" dirty="0" smtClean="0">
                <a:ln>
                  <a:noFill/>
                </a:ln>
                <a:solidFill>
                  <a:schemeClr val="tx2"/>
                </a:solidFill>
                <a:effectLst/>
                <a:uLnTx/>
                <a:uFillTx/>
                <a:latin typeface="+mj-lt"/>
                <a:ea typeface="+mj-ea"/>
                <a:cs typeface="+mj-cs"/>
              </a:rPr>
              <a:t/>
            </a:r>
            <a:br>
              <a:rPr kumimoji="0" lang="en-US" sz="5400" b="1" i="0" u="none" strike="noStrike" kern="1200" cap="none" spc="0" normalizeH="0" baseline="0" noProof="0" dirty="0" smtClean="0">
                <a:ln>
                  <a:noFill/>
                </a:ln>
                <a:solidFill>
                  <a:schemeClr val="tx2"/>
                </a:solidFill>
                <a:effectLst/>
                <a:uLnTx/>
                <a:uFillTx/>
                <a:latin typeface="+mj-lt"/>
                <a:ea typeface="+mj-ea"/>
                <a:cs typeface="+mj-cs"/>
              </a:rPr>
            </a:br>
            <a:endParaRPr kumimoji="0" lang="en-ZA" sz="50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IDEAL AND REAL GAS LAWS</a:t>
            </a:r>
          </a:p>
          <a:p>
            <a:pPr>
              <a:buNone/>
            </a:pPr>
            <a:r>
              <a:rPr lang="en-US" dirty="0" smtClean="0"/>
              <a:t>Inserting the known values into the ideal gas law,  PV = </a:t>
            </a:r>
            <a:r>
              <a:rPr lang="en-US" dirty="0" err="1" smtClean="0"/>
              <a:t>nRT</a:t>
            </a:r>
            <a:endParaRPr lang="en-US" dirty="0" smtClean="0"/>
          </a:p>
          <a:p>
            <a:pPr>
              <a:buNone/>
            </a:pPr>
            <a:r>
              <a:rPr lang="en-US" dirty="0" smtClean="0"/>
              <a:t>We have;</a:t>
            </a:r>
          </a:p>
          <a:p>
            <a:pPr>
              <a:buNone/>
            </a:pPr>
            <a:endParaRPr lang="en-US" dirty="0" smtClean="0"/>
          </a:p>
          <a:p>
            <a:pPr>
              <a:buNone/>
            </a:pPr>
            <a:endParaRPr lang="en-US" dirty="0" smtClean="0"/>
          </a:p>
          <a:p>
            <a:pPr>
              <a:buNone/>
            </a:pPr>
            <a:endParaRPr lang="en-US" dirty="0" smtClean="0"/>
          </a:p>
          <a:p>
            <a:pPr>
              <a:buNone/>
            </a:pPr>
            <a:r>
              <a:rPr lang="en-US" dirty="0" smtClean="0"/>
              <a:t> Solving for n we have; </a:t>
            </a:r>
          </a:p>
          <a:p>
            <a:pPr>
              <a:buNone/>
            </a:pPr>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16</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11.jpg"/>
          <p:cNvPicPr/>
          <p:nvPr/>
        </p:nvPicPr>
        <p:blipFill>
          <a:blip r:embed="rId3"/>
          <a:srcRect/>
          <a:stretch>
            <a:fillRect/>
          </a:stretch>
        </p:blipFill>
        <p:spPr bwMode="auto">
          <a:xfrm>
            <a:off x="457200" y="2667000"/>
            <a:ext cx="8001000" cy="1135380"/>
          </a:xfrm>
          <a:prstGeom prst="rect">
            <a:avLst/>
          </a:prstGeom>
          <a:noFill/>
          <a:ln w="9525">
            <a:noFill/>
            <a:miter lim="800000"/>
            <a:headEnd/>
            <a:tailEnd/>
          </a:ln>
        </p:spPr>
      </p:pic>
      <p:pic>
        <p:nvPicPr>
          <p:cNvPr id="7" name="Picture 6" descr="http://pages.towson.edu/ladon/image/gaseq12.jpg"/>
          <p:cNvPicPr/>
          <p:nvPr/>
        </p:nvPicPr>
        <p:blipFill>
          <a:blip r:embed="rId4"/>
          <a:srcRect/>
          <a:stretch>
            <a:fillRect/>
          </a:stretch>
        </p:blipFill>
        <p:spPr bwMode="auto">
          <a:xfrm>
            <a:off x="304800" y="4724400"/>
            <a:ext cx="8153400" cy="1139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sz="4800" b="1" dirty="0" smtClean="0"/>
              <a:t>Kinetic Theory of Gases</a:t>
            </a:r>
            <a:endParaRPr lang="en-US" dirty="0"/>
          </a:p>
        </p:txBody>
      </p:sp>
      <p:sp>
        <p:nvSpPr>
          <p:cNvPr id="3" name="Content Placeholder 2"/>
          <p:cNvSpPr>
            <a:spLocks noGrp="1"/>
          </p:cNvSpPr>
          <p:nvPr>
            <p:ph idx="1"/>
          </p:nvPr>
        </p:nvSpPr>
        <p:spPr>
          <a:xfrm>
            <a:off x="381000" y="1219200"/>
            <a:ext cx="8382000" cy="5257800"/>
          </a:xfrm>
        </p:spPr>
        <p:txBody>
          <a:bodyPr>
            <a:normAutofit/>
          </a:bodyPr>
          <a:lstStyle/>
          <a:p>
            <a:pPr algn="just"/>
            <a:r>
              <a:rPr lang="en-US" dirty="0" smtClean="0"/>
              <a:t>The </a:t>
            </a:r>
            <a:r>
              <a:rPr lang="en-US" u="sng" dirty="0" smtClean="0">
                <a:hlinkClick r:id="rId2"/>
              </a:rPr>
              <a:t>gas laws</a:t>
            </a:r>
            <a:r>
              <a:rPr lang="en-US" dirty="0" smtClean="0"/>
              <a:t> developed by Boyle, Charles, and Gay-Lussac are based upon empirical observations and describe the behavior of a gas in macroscopic terms, that is, in terms of properties that a person can directly observe and experience. An alternative approach to understanding the behavior of a gas is to begin with the atomic theory, which states that all substances are composed of a large number of very small particles (molecules or atoms). In principle, the observable properties of gas (pressure, volume, temperature) are the consequence of the actions of the molecules making up the gas.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92500" lnSpcReduction="10000"/>
          </a:bodyPr>
          <a:lstStyle/>
          <a:p>
            <a:r>
              <a:rPr lang="en-US" sz="3600" dirty="0" smtClean="0"/>
              <a:t>Boyle's Law</a:t>
            </a:r>
          </a:p>
          <a:p>
            <a:pPr>
              <a:buNone/>
            </a:pPr>
            <a:r>
              <a:rPr lang="en-US" sz="3600" dirty="0" smtClean="0"/>
              <a:t>The relationship between pressure and volume while holding moles and temperature constant is called Boyle's Law</a:t>
            </a:r>
          </a:p>
          <a:p>
            <a:pPr>
              <a:buNone/>
            </a:pPr>
            <a:r>
              <a:rPr lang="en-US" sz="3600" dirty="0" smtClean="0"/>
              <a:t>Let us derive  Boyle’s Law from the ideal gas law, let there be two conditions, pressures 1 and 2</a:t>
            </a:r>
          </a:p>
          <a:p>
            <a:pPr>
              <a:buNone/>
            </a:pPr>
            <a:r>
              <a:rPr lang="en-US" sz="3600" dirty="0" smtClean="0"/>
              <a:t>Volumes 1 and 2 both at the same Temperature. Then for the same number of moles</a:t>
            </a:r>
          </a:p>
          <a:p>
            <a:pPr>
              <a:buNone/>
            </a:pPr>
            <a:r>
              <a:rPr lang="en-US" sz="3600" dirty="0" smtClean="0"/>
              <a:t>P1V1 =</a:t>
            </a:r>
            <a:r>
              <a:rPr lang="en-US" sz="3600" dirty="0" err="1" smtClean="0"/>
              <a:t>nRT</a:t>
            </a:r>
            <a:endParaRPr lang="en-US" sz="3600" dirty="0" smtClean="0"/>
          </a:p>
          <a:p>
            <a:pPr>
              <a:buNone/>
            </a:pPr>
            <a:r>
              <a:rPr lang="en-US" sz="3600" dirty="0" smtClean="0"/>
              <a:t>P2V2 = </a:t>
            </a:r>
            <a:r>
              <a:rPr lang="en-US" sz="3600" dirty="0" err="1" smtClean="0"/>
              <a:t>nRT</a:t>
            </a:r>
            <a:endParaRPr lang="en-US" sz="3600" dirty="0" smtClean="0"/>
          </a:p>
          <a:p>
            <a:pPr>
              <a:buNone/>
            </a:pPr>
            <a:endParaRPr lang="en-US" sz="3600" dirty="0" smtClean="0"/>
          </a:p>
          <a:p>
            <a:pPr>
              <a:buNone/>
            </a:pPr>
            <a:endParaRPr lang="en-US"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18</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85000" lnSpcReduction="20000"/>
          </a:bodyPr>
          <a:lstStyle/>
          <a:p>
            <a:r>
              <a:rPr lang="en-US" sz="3600" b="1" dirty="0" smtClean="0"/>
              <a:t>Boyle’s Laws</a:t>
            </a:r>
          </a:p>
          <a:p>
            <a:pPr>
              <a:buNone/>
            </a:pPr>
            <a:r>
              <a:rPr lang="en-US" sz="3600" dirty="0" smtClean="0"/>
              <a:t>Since both pressures and volumes are equal to </a:t>
            </a:r>
            <a:r>
              <a:rPr lang="en-US" sz="3600" dirty="0" err="1" smtClean="0"/>
              <a:t>nRT</a:t>
            </a:r>
            <a:r>
              <a:rPr lang="en-US" sz="3600" dirty="0" smtClean="0"/>
              <a:t>, they are equal to each other:</a:t>
            </a:r>
          </a:p>
          <a:p>
            <a:pPr>
              <a:buNone/>
            </a:pPr>
            <a:r>
              <a:rPr lang="en-US" sz="3600" dirty="0" smtClean="0"/>
              <a:t>P</a:t>
            </a:r>
            <a:r>
              <a:rPr lang="en-US" sz="3600" baseline="-25000" dirty="0" smtClean="0"/>
              <a:t>1</a:t>
            </a:r>
            <a:r>
              <a:rPr lang="en-US" sz="3600" dirty="0" smtClean="0"/>
              <a:t>V</a:t>
            </a:r>
            <a:r>
              <a:rPr lang="en-US" sz="3600" baseline="-25000" dirty="0" smtClean="0"/>
              <a:t>1</a:t>
            </a:r>
            <a:r>
              <a:rPr lang="en-US" sz="3600" dirty="0" smtClean="0"/>
              <a:t> = P</a:t>
            </a:r>
            <a:r>
              <a:rPr lang="en-US" sz="3600" baseline="-25000" dirty="0" smtClean="0"/>
              <a:t>2</a:t>
            </a:r>
            <a:r>
              <a:rPr lang="en-US" sz="3600" dirty="0" smtClean="0"/>
              <a:t>V</a:t>
            </a:r>
            <a:r>
              <a:rPr lang="en-US" sz="3600" baseline="-25000" dirty="0" smtClean="0"/>
              <a:t>2</a:t>
            </a:r>
            <a:r>
              <a:rPr lang="en-US" sz="3600" dirty="0" smtClean="0"/>
              <a:t> = </a:t>
            </a:r>
            <a:r>
              <a:rPr lang="en-US" sz="3600" dirty="0" err="1" smtClean="0"/>
              <a:t>nRT</a:t>
            </a:r>
            <a:r>
              <a:rPr lang="en-US" sz="3600" dirty="0" smtClean="0"/>
              <a:t> (Boyle's Law)</a:t>
            </a:r>
          </a:p>
          <a:p>
            <a:pPr>
              <a:buNone/>
            </a:pPr>
            <a:r>
              <a:rPr lang="en-US" sz="3600" dirty="0" smtClean="0"/>
              <a:t>Example</a:t>
            </a:r>
          </a:p>
          <a:p>
            <a:pPr>
              <a:buNone/>
            </a:pPr>
            <a:r>
              <a:rPr lang="en-US" sz="3600" dirty="0" smtClean="0"/>
              <a:t>Suppose you had gas in a 15.0 L container at 5.00 atmospheres pressure and the volume is decreased to 0.500 L. What is the new pressure in the container? </a:t>
            </a:r>
          </a:p>
          <a:p>
            <a:pPr>
              <a:buNone/>
            </a:pPr>
            <a:r>
              <a:rPr lang="en-US" sz="3600" dirty="0" smtClean="0"/>
              <a:t>To recognize that this is a Boyle's Law problem, make yourself a table of the known quantities and the unknown quantity.</a:t>
            </a:r>
          </a:p>
          <a:p>
            <a:pPr>
              <a:buNone/>
            </a:pPr>
            <a:endParaRPr lang="en-US" sz="3600" dirty="0" smtClean="0"/>
          </a:p>
          <a:p>
            <a:pPr>
              <a:buNone/>
            </a:pPr>
            <a:endParaRPr lang="en-US" sz="3600"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19</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Small Test </a:t>
            </a:r>
            <a:endParaRPr lang="en-US" sz="4400" dirty="0"/>
          </a:p>
        </p:txBody>
      </p:sp>
      <p:sp>
        <p:nvSpPr>
          <p:cNvPr id="3" name="Content Placeholder 2"/>
          <p:cNvSpPr>
            <a:spLocks noGrp="1"/>
          </p:cNvSpPr>
          <p:nvPr>
            <p:ph idx="1"/>
          </p:nvPr>
        </p:nvSpPr>
        <p:spPr/>
        <p:txBody>
          <a:bodyPr>
            <a:normAutofit/>
          </a:bodyPr>
          <a:lstStyle/>
          <a:p>
            <a:endParaRPr lang="en-US" sz="2800" dirty="0" smtClean="0"/>
          </a:p>
          <a:p>
            <a:endParaRPr lang="en-US" sz="2800" dirty="0" smtClean="0"/>
          </a:p>
          <a:p>
            <a:r>
              <a:rPr lang="en-US" sz="2800" dirty="0" smtClean="0"/>
              <a:t>State the five postulates of kinetic theory of gases</a:t>
            </a:r>
          </a:p>
          <a:p>
            <a:endParaRPr lang="en-US" sz="2800" dirty="0" smtClean="0"/>
          </a:p>
          <a:p>
            <a:r>
              <a:rPr lang="en-US" sz="2800" dirty="0" smtClean="0"/>
              <a:t>Define  Thermodynamics </a:t>
            </a:r>
          </a:p>
          <a:p>
            <a:endParaRPr lang="en-US" sz="2800" dirty="0" smtClean="0"/>
          </a:p>
          <a:p>
            <a:r>
              <a:rPr lang="en-US" sz="2800" dirty="0" smtClean="0"/>
              <a:t>What </a:t>
            </a:r>
            <a:r>
              <a:rPr lang="en-US" sz="2800" smtClean="0"/>
              <a:t>is Entropy?</a:t>
            </a:r>
            <a:endParaRPr lang="en-US" sz="28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r>
              <a:rPr lang="en-US" sz="2800" b="1" dirty="0" smtClean="0"/>
              <a:t>Boyle’s Laws</a:t>
            </a:r>
          </a:p>
          <a:p>
            <a:endParaRPr lang="en-US" b="1" dirty="0" smtClean="0"/>
          </a:p>
          <a:p>
            <a:endParaRPr lang="en-US" b="1" dirty="0" smtClean="0"/>
          </a:p>
          <a:p>
            <a:endParaRPr lang="en-US" b="1" dirty="0" smtClean="0"/>
          </a:p>
          <a:p>
            <a:endParaRPr lang="en-US" b="1" dirty="0" smtClean="0"/>
          </a:p>
          <a:p>
            <a:r>
              <a:rPr lang="en-US" dirty="0" smtClean="0"/>
              <a:t>Substitute the known variables into the equation for Boyle's Law</a:t>
            </a:r>
            <a:endParaRPr lang="en-US" b="1" dirty="0" smtClean="0"/>
          </a:p>
          <a:p>
            <a:r>
              <a:rPr lang="en-US" dirty="0" smtClean="0"/>
              <a:t>(5.00 </a:t>
            </a:r>
            <a:r>
              <a:rPr lang="en-US" dirty="0" err="1" smtClean="0"/>
              <a:t>atm</a:t>
            </a:r>
            <a:r>
              <a:rPr lang="en-US" dirty="0" smtClean="0"/>
              <a:t>)(15.0 L) = P2(0.500 L)</a:t>
            </a:r>
          </a:p>
          <a:p>
            <a:r>
              <a:rPr lang="en-US" dirty="0" smtClean="0"/>
              <a:t>Make sure that the volume units are consistent</a:t>
            </a:r>
          </a:p>
          <a:p>
            <a:r>
              <a:rPr lang="en-US" dirty="0" smtClean="0"/>
              <a:t>Make P2 the subject</a:t>
            </a:r>
          </a:p>
          <a:p>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20</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pages.towson.edu/ladon/image/gaseq13.jpg"/>
          <p:cNvPicPr/>
          <p:nvPr/>
        </p:nvPicPr>
        <p:blipFill>
          <a:blip r:embed="rId3"/>
          <a:srcRect/>
          <a:stretch>
            <a:fillRect/>
          </a:stretch>
        </p:blipFill>
        <p:spPr bwMode="auto">
          <a:xfrm>
            <a:off x="304800" y="1981200"/>
            <a:ext cx="8001000" cy="1341755"/>
          </a:xfrm>
          <a:prstGeom prst="rect">
            <a:avLst/>
          </a:prstGeom>
          <a:noFill/>
          <a:ln w="9525">
            <a:noFill/>
            <a:miter lim="800000"/>
            <a:headEnd/>
            <a:tailEnd/>
          </a:ln>
        </p:spPr>
      </p:pic>
      <p:pic>
        <p:nvPicPr>
          <p:cNvPr id="7" name="Picture 6" descr="http://pages.towson.edu/ladon/image/gaseq14.jpg"/>
          <p:cNvPicPr/>
          <p:nvPr/>
        </p:nvPicPr>
        <p:blipFill>
          <a:blip r:embed="rId4"/>
          <a:srcRect/>
          <a:stretch>
            <a:fillRect/>
          </a:stretch>
        </p:blipFill>
        <p:spPr bwMode="auto">
          <a:xfrm>
            <a:off x="3581400" y="5410200"/>
            <a:ext cx="5562600" cy="1447800"/>
          </a:xfrm>
          <a:prstGeom prst="rect">
            <a:avLst/>
          </a:prstGeom>
          <a:noFill/>
          <a:ln w="9525">
            <a:noFill/>
            <a:miter lim="800000"/>
            <a:headEnd/>
            <a:tailEnd/>
          </a:ln>
        </p:spPr>
      </p:pic>
      <p:pic>
        <p:nvPicPr>
          <p:cNvPr id="8" name="Picture 7" descr="http://pages.towson.edu/ladon/image/gaseq13.jpg"/>
          <p:cNvPicPr/>
          <p:nvPr/>
        </p:nvPicPr>
        <p:blipFill>
          <a:blip r:embed="rId3"/>
          <a:srcRect/>
          <a:stretch>
            <a:fillRect/>
          </a:stretch>
        </p:blipFill>
        <p:spPr bwMode="auto">
          <a:xfrm>
            <a:off x="457200" y="2133600"/>
            <a:ext cx="8001000" cy="13417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r>
              <a:rPr lang="en-US" sz="3600" b="1" dirty="0" smtClean="0"/>
              <a:t>Boyle’s Laws</a:t>
            </a:r>
          </a:p>
          <a:p>
            <a:pPr>
              <a:buNone/>
            </a:pPr>
            <a:endParaRPr lang="en-US" sz="3600" dirty="0" smtClean="0"/>
          </a:p>
          <a:p>
            <a:pPr>
              <a:buNone/>
            </a:pPr>
            <a:r>
              <a:rPr lang="en-US" sz="3600" dirty="0" smtClean="0"/>
              <a:t>Note that from our calculation, pressure and volume are inversely proportional, so as volume decreases, the pressure increases.</a:t>
            </a:r>
          </a:p>
          <a:p>
            <a:pPr>
              <a:buNone/>
            </a:pPr>
            <a:endParaRPr lang="en-US" sz="3600"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21</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3" name="Content Placeholder 2"/>
          <p:cNvSpPr>
            <a:spLocks noGrp="1"/>
          </p:cNvSpPr>
          <p:nvPr>
            <p:ph idx="1"/>
          </p:nvPr>
        </p:nvSpPr>
        <p:spPr/>
        <p:txBody>
          <a:bodyPr/>
          <a:lstStyle/>
          <a:p>
            <a:r>
              <a:rPr lang="en-US" dirty="0" smtClean="0"/>
              <a:t>Charles’s Law state that  a sample of gas at constant pressure will have a volume which is directly proportional to its temperature. V </a:t>
            </a:r>
            <a:r>
              <a:rPr lang="el-GR" dirty="0" smtClean="0"/>
              <a:t>α</a:t>
            </a:r>
            <a:r>
              <a:rPr lang="en-US" dirty="0" smtClean="0"/>
              <a:t> T</a:t>
            </a:r>
          </a:p>
          <a:p>
            <a:endParaRPr lang="en-US" dirty="0" smtClean="0"/>
          </a:p>
          <a:p>
            <a:r>
              <a:rPr lang="en-US" dirty="0" smtClean="0"/>
              <a:t>Volume V increases with increasing temperature T if pressure is kept constant. In another word the ratio of volume to temperature for a fixed mass of gas remains constant, provided external pressure is not altered.</a:t>
            </a:r>
          </a:p>
          <a:p>
            <a:r>
              <a:rPr lang="en-US" dirty="0" smtClean="0"/>
              <a:t> </a:t>
            </a:r>
            <a:r>
              <a:rPr lang="en-US" dirty="0" err="1" smtClean="0"/>
              <a:t>i.e</a:t>
            </a:r>
            <a:r>
              <a:rPr lang="en-US" dirty="0" smtClean="0"/>
              <a:t> V∕T = Constant ( Linear relationship b/w V &amp; 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3" name="Content Placeholder 2"/>
          <p:cNvSpPr>
            <a:spLocks noGrp="1"/>
          </p:cNvSpPr>
          <p:nvPr>
            <p:ph idx="1"/>
          </p:nvPr>
        </p:nvSpPr>
        <p:spPr/>
        <p:txBody>
          <a:bodyPr/>
          <a:lstStyle/>
          <a:p>
            <a:r>
              <a:rPr lang="en-US" dirty="0" smtClean="0"/>
              <a:t>If we take V</a:t>
            </a:r>
            <a:r>
              <a:rPr lang="el-GR" dirty="0" smtClean="0"/>
              <a:t>α</a:t>
            </a:r>
            <a:r>
              <a:rPr lang="en-US" dirty="0" smtClean="0"/>
              <a:t> T  Let us introduced a constant K Then </a:t>
            </a:r>
          </a:p>
          <a:p>
            <a:r>
              <a:rPr lang="en-US" dirty="0" smtClean="0"/>
              <a:t>Dividing both side by T we get V/T = K</a:t>
            </a:r>
          </a:p>
          <a:p>
            <a:r>
              <a:rPr lang="en-US" dirty="0" smtClean="0"/>
              <a:t>This is valid at standard states that means Temperature must be in Kelvin.</a:t>
            </a:r>
          </a:p>
          <a:p>
            <a:endParaRPr lang="en-US" dirty="0" smtClean="0"/>
          </a:p>
          <a:p>
            <a:r>
              <a:rPr lang="en-US" dirty="0" smtClean="0"/>
              <a:t>If we have two gas conditions V1/T1 = K and V2/T2 = K </a:t>
            </a:r>
          </a:p>
          <a:p>
            <a:r>
              <a:rPr lang="en-US" dirty="0" smtClean="0"/>
              <a:t>We can say V1/T1 = V2/T2</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3" name="Content Placeholder 2"/>
          <p:cNvSpPr>
            <a:spLocks noGrp="1"/>
          </p:cNvSpPr>
          <p:nvPr>
            <p:ph idx="1"/>
          </p:nvPr>
        </p:nvSpPr>
        <p:spPr/>
        <p:txBody>
          <a:bodyPr/>
          <a:lstStyle/>
          <a:p>
            <a:r>
              <a:rPr lang="en-US" dirty="0" smtClean="0"/>
              <a:t>Examples</a:t>
            </a:r>
          </a:p>
          <a:p>
            <a:r>
              <a:rPr lang="en-US" dirty="0" smtClean="0"/>
              <a:t>1  A gas inside a balloons has a volume of 1dm3 at 298K. If the gas is warmed to 350K what will be the new volume? Assume the pressure remains constant.</a:t>
            </a:r>
          </a:p>
          <a:p>
            <a:endParaRPr lang="en-US" dirty="0" smtClean="0"/>
          </a:p>
          <a:p>
            <a:r>
              <a:rPr lang="en-US" dirty="0" smtClean="0"/>
              <a:t>2Suppose you had 25.0 L of gas at 0 </a:t>
            </a:r>
            <a:r>
              <a:rPr lang="en-US" baseline="30000" dirty="0" err="1" smtClean="0"/>
              <a:t>o</a:t>
            </a:r>
            <a:r>
              <a:rPr lang="en-US" dirty="0" err="1" smtClean="0"/>
              <a:t>C</a:t>
            </a:r>
            <a:r>
              <a:rPr lang="en-US" dirty="0" smtClean="0"/>
              <a:t>, and you raised the temperature to 100 </a:t>
            </a:r>
            <a:r>
              <a:rPr lang="en-US" baseline="30000" dirty="0" err="1" smtClean="0"/>
              <a:t>o</a:t>
            </a:r>
            <a:r>
              <a:rPr lang="en-US" dirty="0" err="1" smtClean="0"/>
              <a:t>C.</a:t>
            </a:r>
            <a:r>
              <a:rPr lang="en-US" dirty="0" smtClean="0"/>
              <a:t> What is the new volume of the gas?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3" name="Content Placeholder 2"/>
          <p:cNvSpPr>
            <a:spLocks noGrp="1"/>
          </p:cNvSpPr>
          <p:nvPr>
            <p:ph idx="1"/>
          </p:nvPr>
        </p:nvSpPr>
        <p:spPr/>
        <p:txBody>
          <a:bodyPr/>
          <a:lstStyle/>
          <a:p>
            <a:r>
              <a:rPr lang="en-US" dirty="0" smtClean="0"/>
              <a:t> For Q2. The first task is to immediately change the temperature values from Celsius to Kelvin. </a:t>
            </a:r>
          </a:p>
          <a:p>
            <a:r>
              <a:rPr lang="en-US" dirty="0" smtClean="0"/>
              <a:t>T</a:t>
            </a:r>
            <a:r>
              <a:rPr lang="en-US" baseline="-25000" dirty="0" smtClean="0"/>
              <a:t>1</a:t>
            </a:r>
            <a:r>
              <a:rPr lang="en-US" dirty="0" smtClean="0"/>
              <a:t> = 0 </a:t>
            </a:r>
            <a:r>
              <a:rPr lang="en-US" baseline="30000" dirty="0" err="1" smtClean="0"/>
              <a:t>o</a:t>
            </a:r>
            <a:r>
              <a:rPr lang="en-US" dirty="0" err="1" smtClean="0"/>
              <a:t>C</a:t>
            </a:r>
            <a:r>
              <a:rPr lang="en-US" dirty="0" smtClean="0"/>
              <a:t> + 273 = 273 K</a:t>
            </a:r>
          </a:p>
          <a:p>
            <a:r>
              <a:rPr lang="en-US" dirty="0" smtClean="0"/>
              <a:t> </a:t>
            </a:r>
          </a:p>
          <a:p>
            <a:r>
              <a:rPr lang="en-US" dirty="0" smtClean="0"/>
              <a:t>T</a:t>
            </a:r>
            <a:r>
              <a:rPr lang="en-US" baseline="-25000" dirty="0" smtClean="0"/>
              <a:t>2</a:t>
            </a:r>
            <a:r>
              <a:rPr lang="en-US" dirty="0" smtClean="0"/>
              <a:t> = 100 </a:t>
            </a:r>
            <a:r>
              <a:rPr lang="en-US" baseline="30000" dirty="0" err="1" smtClean="0"/>
              <a:t>o</a:t>
            </a:r>
            <a:r>
              <a:rPr lang="en-US" dirty="0" err="1" smtClean="0"/>
              <a:t>C</a:t>
            </a:r>
            <a:r>
              <a:rPr lang="en-US" dirty="0" smtClean="0"/>
              <a:t> + 273 = 373 K</a:t>
            </a:r>
          </a:p>
          <a:p>
            <a:r>
              <a:rPr lang="en-US" dirty="0" smtClean="0"/>
              <a:t> Given are </a:t>
            </a:r>
          </a:p>
          <a:p>
            <a:r>
              <a:rPr lang="en-US" dirty="0" smtClean="0"/>
              <a:t>V1 = 25.0L	 T1 = 273K</a:t>
            </a:r>
          </a:p>
          <a:p>
            <a:endParaRPr lang="en-US" dirty="0" smtClean="0"/>
          </a:p>
          <a:p>
            <a:r>
              <a:rPr lang="en-US" dirty="0" smtClean="0"/>
              <a:t> V2 =?	 T2 = 373K</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3" name="Content Placeholder 2"/>
          <p:cNvSpPr>
            <a:spLocks noGrp="1"/>
          </p:cNvSpPr>
          <p:nvPr>
            <p:ph idx="1"/>
          </p:nvPr>
        </p:nvSpPr>
        <p:spPr/>
        <p:txBody>
          <a:bodyPr/>
          <a:lstStyle/>
          <a:p>
            <a:r>
              <a:rPr lang="en-US" dirty="0" smtClean="0"/>
              <a:t>Substitute the known temperatures and volume into the expression for Charles' Law </a:t>
            </a:r>
          </a:p>
          <a:p>
            <a:r>
              <a:rPr lang="en-US" dirty="0" smtClean="0"/>
              <a:t> </a:t>
            </a:r>
            <a:r>
              <a:rPr lang="en-US" dirty="0" err="1" smtClean="0"/>
              <a:t>i.e</a:t>
            </a:r>
            <a:r>
              <a:rPr lang="en-US" dirty="0" smtClean="0"/>
              <a:t> 	V1/T1 = V2\T2</a:t>
            </a:r>
          </a:p>
          <a:p>
            <a:endParaRPr lang="en-US" dirty="0" smtClean="0"/>
          </a:p>
          <a:p>
            <a:endParaRPr lang="en-US" dirty="0" smtClean="0"/>
          </a:p>
          <a:p>
            <a:endParaRPr lang="en-US" dirty="0" smtClean="0"/>
          </a:p>
          <a:p>
            <a:r>
              <a:rPr lang="en-US" dirty="0" smtClean="0"/>
              <a:t>Solve for V</a:t>
            </a:r>
            <a:r>
              <a:rPr lang="en-US" baseline="-25000" dirty="0" smtClean="0"/>
              <a:t>2</a:t>
            </a:r>
            <a:r>
              <a:rPr lang="en-US" dirty="0" smtClean="0"/>
              <a:t> by multiplying both sides of the equation by T</a:t>
            </a:r>
            <a:r>
              <a:rPr lang="en-US" baseline="-25000" dirty="0" smtClean="0"/>
              <a:t>2</a:t>
            </a:r>
            <a:r>
              <a:rPr lang="en-US" dirty="0" smtClean="0"/>
              <a:t>, 373 K</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26</a:t>
            </a:fld>
            <a:endParaRPr lang="en-US"/>
          </a:p>
        </p:txBody>
      </p:sp>
      <p:pic>
        <p:nvPicPr>
          <p:cNvPr id="5" name="Picture 4" descr="http://pages.towson.edu/ladon/image/gaseq17.jpg"/>
          <p:cNvPicPr/>
          <p:nvPr/>
        </p:nvPicPr>
        <p:blipFill>
          <a:blip r:embed="rId2"/>
          <a:srcRect/>
          <a:stretch>
            <a:fillRect/>
          </a:stretch>
        </p:blipFill>
        <p:spPr bwMode="auto">
          <a:xfrm>
            <a:off x="2971800" y="3352800"/>
            <a:ext cx="2134870" cy="1183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Law</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27</a:t>
            </a:fld>
            <a:endParaRPr lang="en-US"/>
          </a:p>
        </p:txBody>
      </p:sp>
      <p:pic>
        <p:nvPicPr>
          <p:cNvPr id="5" name="Content Placeholder 4" descr="http://pages.towson.edu/ladon/image/gaseq18.jpg"/>
          <p:cNvPicPr>
            <a:picLocks noGrp="1"/>
          </p:cNvPicPr>
          <p:nvPr>
            <p:ph idx="1"/>
          </p:nvPr>
        </p:nvPicPr>
        <p:blipFill>
          <a:blip r:embed="rId2"/>
          <a:srcRect/>
          <a:stretch>
            <a:fillRect/>
          </a:stretch>
        </p:blipFill>
        <p:spPr bwMode="auto">
          <a:xfrm>
            <a:off x="1600200" y="2286000"/>
            <a:ext cx="38100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The Combined Gas Law</a:t>
            </a:r>
            <a:endParaRPr lang="en-US" dirty="0"/>
          </a:p>
        </p:txBody>
      </p:sp>
      <p:sp>
        <p:nvSpPr>
          <p:cNvPr id="3" name="Content Placeholder 2"/>
          <p:cNvSpPr>
            <a:spLocks noGrp="1"/>
          </p:cNvSpPr>
          <p:nvPr>
            <p:ph idx="1"/>
          </p:nvPr>
        </p:nvSpPr>
        <p:spPr>
          <a:xfrm>
            <a:off x="457200" y="1524000"/>
            <a:ext cx="8229600" cy="4770120"/>
          </a:xfrm>
        </p:spPr>
        <p:txBody>
          <a:bodyPr>
            <a:normAutofit fontScale="92500" lnSpcReduction="10000"/>
          </a:bodyPr>
          <a:lstStyle/>
          <a:p>
            <a:r>
              <a:rPr lang="en-US" dirty="0" smtClean="0"/>
              <a:t>What happens if none of the variables for a gas are constant (pressure, volume, temperature, and moles of the gas were changed)? The result would be the Combined Gas Law. Let's derive this law. Give pressure, volume, moles and temperature subscripts, since they are all changing.</a:t>
            </a:r>
          </a:p>
          <a:p>
            <a:endParaRPr lang="en-US" dirty="0" smtClean="0"/>
          </a:p>
          <a:p>
            <a:r>
              <a:rPr lang="en-US" dirty="0" smtClean="0"/>
              <a:t>P</a:t>
            </a:r>
            <a:r>
              <a:rPr lang="en-US" baseline="-25000" dirty="0" smtClean="0"/>
              <a:t>1</a:t>
            </a:r>
            <a:r>
              <a:rPr lang="en-US" dirty="0" smtClean="0"/>
              <a:t> V</a:t>
            </a:r>
            <a:r>
              <a:rPr lang="en-US" baseline="-25000" dirty="0" smtClean="0"/>
              <a:t>1</a:t>
            </a:r>
            <a:r>
              <a:rPr lang="en-US" dirty="0" smtClean="0"/>
              <a:t> = n</a:t>
            </a:r>
            <a:r>
              <a:rPr lang="en-US" baseline="-25000" dirty="0" smtClean="0"/>
              <a:t>1</a:t>
            </a:r>
            <a:r>
              <a:rPr lang="en-US" dirty="0" smtClean="0"/>
              <a:t>RT</a:t>
            </a:r>
            <a:r>
              <a:rPr lang="en-US" baseline="-25000" dirty="0" smtClean="0"/>
              <a:t>1</a:t>
            </a:r>
            <a:endParaRPr lang="en-US" dirty="0" smtClean="0"/>
          </a:p>
          <a:p>
            <a:r>
              <a:rPr lang="en-US" dirty="0" smtClean="0"/>
              <a:t> </a:t>
            </a:r>
          </a:p>
          <a:p>
            <a:r>
              <a:rPr lang="en-US" dirty="0" smtClean="0"/>
              <a:t>P</a:t>
            </a:r>
            <a:r>
              <a:rPr lang="en-US" baseline="-25000" dirty="0" smtClean="0"/>
              <a:t>2</a:t>
            </a:r>
            <a:r>
              <a:rPr lang="en-US" dirty="0" smtClean="0"/>
              <a:t>V</a:t>
            </a:r>
            <a:r>
              <a:rPr lang="en-US" baseline="-25000" dirty="0" smtClean="0"/>
              <a:t>2</a:t>
            </a:r>
            <a:r>
              <a:rPr lang="en-US" dirty="0" smtClean="0"/>
              <a:t> = n</a:t>
            </a:r>
            <a:r>
              <a:rPr lang="en-US" baseline="-25000" dirty="0" smtClean="0"/>
              <a:t>2</a:t>
            </a:r>
            <a:r>
              <a:rPr lang="en-US" dirty="0" smtClean="0"/>
              <a:t>RT</a:t>
            </a:r>
            <a:r>
              <a:rPr lang="en-US" baseline="-25000" dirty="0" smtClean="0"/>
              <a:t>2</a:t>
            </a:r>
          </a:p>
          <a:p>
            <a:endParaRPr lang="en-US" dirty="0" smtClean="0"/>
          </a:p>
          <a:p>
            <a:r>
              <a:rPr lang="en-US" dirty="0" smtClean="0"/>
              <a:t>Divide each equation by their respective mole and temperature term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The Combined Gas Law</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endParaRPr lang="en-US" dirty="0" smtClean="0"/>
          </a:p>
          <a:p>
            <a:endParaRPr lang="en-US" dirty="0" smtClean="0"/>
          </a:p>
          <a:p>
            <a:endParaRPr lang="en-US" dirty="0" smtClean="0"/>
          </a:p>
          <a:p>
            <a:r>
              <a:rPr lang="en-US" dirty="0" smtClean="0"/>
              <a:t>Example. suppose you had a gas at 15.0 </a:t>
            </a:r>
            <a:r>
              <a:rPr lang="en-US" dirty="0" err="1" smtClean="0"/>
              <a:t>atm</a:t>
            </a:r>
            <a:r>
              <a:rPr lang="en-US" dirty="0" smtClean="0"/>
              <a:t> pressure, at a volume of 25.0 L and a temperature of 300 K. What would the volume of the gas be at standard temperature and pressure? </a:t>
            </a:r>
          </a:p>
          <a:p>
            <a:endParaRPr lang="en-US" dirty="0" smtClean="0"/>
          </a:p>
          <a:p>
            <a:r>
              <a:rPr lang="en-US" dirty="0" smtClean="0"/>
              <a:t>Standard pressure is 1.00 </a:t>
            </a:r>
            <a:r>
              <a:rPr lang="en-US" dirty="0" err="1" smtClean="0"/>
              <a:t>atm</a:t>
            </a:r>
            <a:r>
              <a:rPr lang="en-US" dirty="0" smtClean="0"/>
              <a:t> and standard temperature is 0 </a:t>
            </a:r>
            <a:r>
              <a:rPr lang="en-US" baseline="30000" dirty="0" err="1" smtClean="0"/>
              <a:t>o</a:t>
            </a:r>
            <a:r>
              <a:rPr lang="en-US" dirty="0" err="1" smtClean="0"/>
              <a:t>C</a:t>
            </a:r>
            <a:r>
              <a:rPr lang="en-US" dirty="0" smtClean="0"/>
              <a:t> (or 273 K)</a:t>
            </a:r>
            <a:br>
              <a:rPr lang="en-US"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29</a:t>
            </a:fld>
            <a:endParaRPr lang="en-US"/>
          </a:p>
        </p:txBody>
      </p:sp>
      <p:pic>
        <p:nvPicPr>
          <p:cNvPr id="8" name="Picture 7" descr="http://pages.towson.edu/ladon/image/gaseq27.jpg"/>
          <p:cNvPicPr/>
          <p:nvPr/>
        </p:nvPicPr>
        <p:blipFill>
          <a:blip r:embed="rId3"/>
          <a:srcRect/>
          <a:stretch>
            <a:fillRect/>
          </a:stretch>
        </p:blipFill>
        <p:spPr bwMode="auto">
          <a:xfrm>
            <a:off x="1143000" y="1295400"/>
            <a:ext cx="44958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533400"/>
            <a:ext cx="8229600" cy="792162"/>
          </a:xfrm>
        </p:spPr>
        <p:txBody>
          <a:bodyPr>
            <a:normAutofit fontScale="90000"/>
          </a:bodyPr>
          <a:lstStyle/>
          <a:p>
            <a:pPr eaLnBrk="1" fontAlgn="auto" hangingPunct="1">
              <a:spcAft>
                <a:spcPts val="0"/>
              </a:spcAft>
              <a:defRPr/>
            </a:pPr>
            <a:r>
              <a:rPr lang="en-US" dirty="0" smtClean="0"/>
              <a:t>Presentation Outline</a:t>
            </a:r>
          </a:p>
        </p:txBody>
      </p:sp>
      <p:sp>
        <p:nvSpPr>
          <p:cNvPr id="7171" name="Rectangle 3"/>
          <p:cNvSpPr>
            <a:spLocks noGrp="1" noChangeArrowheads="1"/>
          </p:cNvSpPr>
          <p:nvPr>
            <p:ph idx="1"/>
          </p:nvPr>
        </p:nvSpPr>
        <p:spPr>
          <a:xfrm>
            <a:off x="381000" y="1447800"/>
            <a:ext cx="8305800" cy="4678363"/>
          </a:xfrm>
        </p:spPr>
        <p:txBody>
          <a:bodyPr>
            <a:normAutofit/>
          </a:bodyPr>
          <a:lstStyle/>
          <a:p>
            <a:pPr marL="514350" indent="-514350" eaLnBrk="1" hangingPunct="1">
              <a:lnSpc>
                <a:spcPct val="120000"/>
              </a:lnSpc>
              <a:buFont typeface="Calibri" pitchFamily="34" charset="0"/>
              <a:buAutoNum type="arabicParenR"/>
            </a:pPr>
            <a:endParaRPr lang="en-US" sz="2800" b="1" dirty="0" smtClean="0"/>
          </a:p>
          <a:p>
            <a:pPr marL="514350" indent="-514350" eaLnBrk="1" hangingPunct="1">
              <a:lnSpc>
                <a:spcPct val="120000"/>
              </a:lnSpc>
              <a:buFont typeface="Calibri" pitchFamily="34" charset="0"/>
              <a:buAutoNum type="arabicParenR"/>
            </a:pPr>
            <a:r>
              <a:rPr lang="en-US" sz="2800" b="1" dirty="0" smtClean="0"/>
              <a:t>Kinetic Theory of Gases, Ideal gas</a:t>
            </a:r>
          </a:p>
          <a:p>
            <a:pPr marL="514350" indent="-514350">
              <a:lnSpc>
                <a:spcPct val="120000"/>
              </a:lnSpc>
              <a:buFont typeface="Calibri" pitchFamily="34" charset="0"/>
              <a:buAutoNum type="arabicParenR"/>
            </a:pPr>
            <a:r>
              <a:rPr lang="en-US" sz="2800" b="1" dirty="0" smtClean="0"/>
              <a:t>Behavior of Real Gas</a:t>
            </a:r>
          </a:p>
          <a:p>
            <a:pPr marL="514350" indent="-514350">
              <a:lnSpc>
                <a:spcPct val="120000"/>
              </a:lnSpc>
              <a:buFont typeface="Calibri" pitchFamily="34" charset="0"/>
              <a:buAutoNum type="arabicParenR"/>
            </a:pPr>
            <a:r>
              <a:rPr lang="en-US" sz="2800" b="1" dirty="0" smtClean="0"/>
              <a:t>Thermodynamics : Laws of Thermodynamics</a:t>
            </a:r>
          </a:p>
          <a:p>
            <a:pPr marL="514350" indent="-514350" eaLnBrk="1" hangingPunct="1">
              <a:lnSpc>
                <a:spcPct val="120000"/>
              </a:lnSpc>
              <a:buFont typeface="Calibri" pitchFamily="34" charset="0"/>
              <a:buAutoNum type="arabicParenR"/>
            </a:pPr>
            <a:r>
              <a:rPr lang="en-US" sz="2800" b="1" dirty="0" smtClean="0"/>
              <a:t>Entropy</a:t>
            </a:r>
          </a:p>
          <a:p>
            <a:pPr marL="514350" indent="-514350" eaLnBrk="1" hangingPunct="1">
              <a:lnSpc>
                <a:spcPct val="120000"/>
              </a:lnSpc>
              <a:buFont typeface="Calibri" pitchFamily="34" charset="0"/>
              <a:buAutoNum type="arabicParenR"/>
            </a:pPr>
            <a:r>
              <a:rPr lang="en-US" sz="2800" b="1" dirty="0" smtClean="0"/>
              <a:t>Gibb’s and Helmholtz’s Free Energies</a:t>
            </a:r>
          </a:p>
          <a:p>
            <a:pPr marL="514350" indent="-514350" eaLnBrk="1" hangingPunct="1">
              <a:lnSpc>
                <a:spcPct val="120000"/>
              </a:lnSpc>
              <a:buFont typeface="Calibri" pitchFamily="34" charset="0"/>
              <a:buAutoNum type="arabicParenR"/>
            </a:pPr>
            <a:r>
              <a:rPr lang="en-US" sz="2800" b="1" dirty="0" smtClean="0"/>
              <a:t>Phase </a:t>
            </a:r>
            <a:r>
              <a:rPr lang="en-US" sz="2800" b="1" dirty="0" err="1" smtClean="0"/>
              <a:t>Equilibria</a:t>
            </a:r>
            <a:endParaRPr lang="en-US" sz="2800" b="1" dirty="0" smtClean="0"/>
          </a:p>
          <a:p>
            <a:pPr marL="514350" indent="-514350" eaLnBrk="1" hangingPunct="1">
              <a:lnSpc>
                <a:spcPct val="120000"/>
              </a:lnSpc>
              <a:buFontTx/>
              <a:buNone/>
            </a:pPr>
            <a:endParaRPr lang="en-US" sz="2800" b="1" dirty="0" smtClean="0"/>
          </a:p>
          <a:p>
            <a:pPr marL="514350" indent="-514350" eaLnBrk="1" hangingPunct="1">
              <a:lnSpc>
                <a:spcPct val="120000"/>
              </a:lnSpc>
              <a:buFontTx/>
              <a:buNone/>
            </a:pPr>
            <a:endParaRPr lang="en-US" sz="2800" b="1"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The Combined Gas Law</a:t>
            </a:r>
            <a:endParaRPr lang="en-US" dirty="0"/>
          </a:p>
        </p:txBody>
      </p:sp>
      <p:sp>
        <p:nvSpPr>
          <p:cNvPr id="3" name="Content Placeholder 2"/>
          <p:cNvSpPr>
            <a:spLocks noGrp="1"/>
          </p:cNvSpPr>
          <p:nvPr>
            <p:ph idx="1"/>
          </p:nvPr>
        </p:nvSpPr>
        <p:spPr>
          <a:xfrm>
            <a:off x="228600" y="1447800"/>
            <a:ext cx="8458200" cy="5029200"/>
          </a:xfrm>
        </p:spPr>
        <p:txBody>
          <a:bodyPr/>
          <a:lstStyle/>
          <a:p>
            <a:r>
              <a:rPr lang="en-US" dirty="0" smtClean="0"/>
              <a:t>Given are : </a:t>
            </a:r>
          </a:p>
          <a:p>
            <a:endParaRPr lang="en-US" dirty="0" smtClean="0"/>
          </a:p>
          <a:p>
            <a:endParaRPr lang="en-US" dirty="0" smtClean="0"/>
          </a:p>
          <a:p>
            <a:endParaRPr lang="en-US" dirty="0" smtClean="0"/>
          </a:p>
          <a:p>
            <a:endParaRPr lang="en-US" dirty="0" smtClean="0"/>
          </a:p>
          <a:p>
            <a:r>
              <a:rPr lang="en-US" dirty="0" smtClean="0"/>
              <a:t>Substitute these variables into the combined gas law, mole is the same  therefore we have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30</a:t>
            </a:fld>
            <a:endParaRPr lang="en-US"/>
          </a:p>
        </p:txBody>
      </p:sp>
      <p:pic>
        <p:nvPicPr>
          <p:cNvPr id="5" name="Picture 4" descr="http://pages.towson.edu/ladon/image/gaseq28.jpg"/>
          <p:cNvPicPr/>
          <p:nvPr/>
        </p:nvPicPr>
        <p:blipFill>
          <a:blip r:embed="rId2"/>
          <a:srcRect/>
          <a:stretch>
            <a:fillRect/>
          </a:stretch>
        </p:blipFill>
        <p:spPr bwMode="auto">
          <a:xfrm>
            <a:off x="2438400" y="1676400"/>
            <a:ext cx="5334000" cy="1600200"/>
          </a:xfrm>
          <a:prstGeom prst="rect">
            <a:avLst/>
          </a:prstGeom>
          <a:noFill/>
          <a:ln w="9525">
            <a:noFill/>
            <a:miter lim="800000"/>
            <a:headEnd/>
            <a:tailEnd/>
          </a:ln>
        </p:spPr>
      </p:pic>
      <p:pic>
        <p:nvPicPr>
          <p:cNvPr id="6" name="Picture 5" descr="http://pages.towson.edu/ladon/image/gaseq29.jpg"/>
          <p:cNvPicPr/>
          <p:nvPr/>
        </p:nvPicPr>
        <p:blipFill>
          <a:blip r:embed="rId3"/>
          <a:srcRect/>
          <a:stretch>
            <a:fillRect/>
          </a:stretch>
        </p:blipFill>
        <p:spPr bwMode="auto">
          <a:xfrm>
            <a:off x="2667000" y="4953000"/>
            <a:ext cx="438023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 Combined Gas Law</a:t>
            </a:r>
            <a:endParaRPr lang="en-US" dirty="0"/>
          </a:p>
        </p:txBody>
      </p:sp>
      <p:sp>
        <p:nvSpPr>
          <p:cNvPr id="3" name="Content Placeholder 2"/>
          <p:cNvSpPr>
            <a:spLocks noGrp="1"/>
          </p:cNvSpPr>
          <p:nvPr>
            <p:ph idx="1"/>
          </p:nvPr>
        </p:nvSpPr>
        <p:spPr>
          <a:xfrm>
            <a:off x="304800" y="1447800"/>
            <a:ext cx="8382000" cy="5029200"/>
          </a:xfrm>
        </p:spPr>
        <p:txBody>
          <a:bodyPr/>
          <a:lstStyle/>
          <a:p>
            <a:r>
              <a:rPr lang="en-US" dirty="0" smtClean="0"/>
              <a:t>Solve the volume, V</a:t>
            </a:r>
            <a:r>
              <a:rPr lang="en-US" baseline="-25000" dirty="0" smtClean="0"/>
              <a:t>2</a:t>
            </a:r>
            <a:r>
              <a:rPr lang="en-US" dirty="0" smtClean="0"/>
              <a:t>. Multiply both sides of the equation by 273 K and divide both sides of the equation by 1.00 </a:t>
            </a:r>
            <a:r>
              <a:rPr lang="en-US" dirty="0" err="1" smtClean="0"/>
              <a:t>atm</a:t>
            </a:r>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31</a:t>
            </a:fld>
            <a:endParaRPr lang="en-US"/>
          </a:p>
        </p:txBody>
      </p:sp>
      <p:pic>
        <p:nvPicPr>
          <p:cNvPr id="5" name="Picture 4" descr="http://pages.towson.edu/ladon/image/gaseq30.jpg"/>
          <p:cNvPicPr/>
          <p:nvPr/>
        </p:nvPicPr>
        <p:blipFill>
          <a:blip r:embed="rId2"/>
          <a:srcRect/>
          <a:stretch>
            <a:fillRect/>
          </a:stretch>
        </p:blipFill>
        <p:spPr bwMode="auto">
          <a:xfrm>
            <a:off x="1981200" y="3151187"/>
            <a:ext cx="4800600" cy="119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examples: Ideal Gas </a:t>
            </a:r>
            <a:endParaRPr lang="en-US" dirty="0"/>
          </a:p>
        </p:txBody>
      </p:sp>
      <p:sp>
        <p:nvSpPr>
          <p:cNvPr id="3" name="Content Placeholder 2"/>
          <p:cNvSpPr>
            <a:spLocks noGrp="1"/>
          </p:cNvSpPr>
          <p:nvPr>
            <p:ph idx="1"/>
          </p:nvPr>
        </p:nvSpPr>
        <p:spPr>
          <a:xfrm>
            <a:off x="381000" y="1981200"/>
            <a:ext cx="8305800" cy="4343400"/>
          </a:xfrm>
        </p:spPr>
        <p:txBody>
          <a:bodyPr>
            <a:normAutofit fontScale="92500"/>
          </a:bodyPr>
          <a:lstStyle/>
          <a:p>
            <a:pPr>
              <a:buNone/>
            </a:pPr>
            <a:r>
              <a:rPr lang="en-US" dirty="0" smtClean="0"/>
              <a:t>1) standard temperature and pressure, STP, is 0</a:t>
            </a:r>
            <a:r>
              <a:rPr lang="en-US" baseline="30000" dirty="0" smtClean="0"/>
              <a:t>o</a:t>
            </a:r>
            <a:r>
              <a:rPr lang="en-US" dirty="0" smtClean="0"/>
              <a:t>C (273 K) and 1atm. Calculate the standard molar volume of an ideal gas at STP</a:t>
            </a:r>
          </a:p>
          <a:p>
            <a:endParaRPr lang="en-US" dirty="0" smtClean="0"/>
          </a:p>
          <a:p>
            <a:pPr>
              <a:buNone/>
            </a:pPr>
            <a:r>
              <a:rPr lang="en-US" dirty="0" smtClean="0"/>
              <a:t>Solution:</a:t>
            </a:r>
          </a:p>
          <a:p>
            <a:pPr>
              <a:buNone/>
            </a:pPr>
            <a:r>
              <a:rPr lang="en-US" dirty="0" smtClean="0"/>
              <a:t>	The standard molar volume is the volume occupied by one mole at 273-K and 1 </a:t>
            </a:r>
            <a:r>
              <a:rPr lang="en-US" dirty="0" err="1" smtClean="0"/>
              <a:t>atm</a:t>
            </a:r>
            <a:r>
              <a:rPr lang="en-US" dirty="0" smtClean="0"/>
              <a:t> . From the ideal gas equation PV = </a:t>
            </a:r>
            <a:r>
              <a:rPr lang="en-US" dirty="0" err="1" smtClean="0"/>
              <a:t>nRT</a:t>
            </a:r>
            <a:r>
              <a:rPr lang="en-US" dirty="0" smtClean="0"/>
              <a:t>, we can solve for V</a:t>
            </a:r>
          </a:p>
          <a:p>
            <a:pPr>
              <a:buNone/>
            </a:pPr>
            <a:r>
              <a:rPr lang="en-US" dirty="0" smtClean="0"/>
              <a:t>Given  P=1atm, T = 273 K or 0</a:t>
            </a:r>
            <a:r>
              <a:rPr lang="en-US" baseline="30000" dirty="0" smtClean="0"/>
              <a:t>o</a:t>
            </a:r>
            <a:r>
              <a:rPr lang="en-US" dirty="0" smtClean="0"/>
              <a:t>C , and n = 1 therefore	</a:t>
            </a:r>
          </a:p>
          <a:p>
            <a:pPr>
              <a:buNone/>
            </a:pPr>
            <a:r>
              <a:rPr lang="en-US" dirty="0" smtClean="0"/>
              <a:t>	V = (1)(0.082)(273)/(1) V = 22.4L</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Example Continue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2) If 10 L of O3 (g) react completely to form O2(g) at 45C and 700 mm Hg, what volume of O2 (g) will be formed? Remember Temperature and Pressure remains the same.</a:t>
            </a:r>
          </a:p>
          <a:p>
            <a:pPr>
              <a:buNone/>
            </a:pPr>
            <a:endParaRPr lang="en-US" dirty="0" smtClean="0"/>
          </a:p>
          <a:p>
            <a:pPr>
              <a:buNone/>
            </a:pPr>
            <a:r>
              <a:rPr lang="en-US" dirty="0" smtClean="0"/>
              <a:t>Solution: Given V1 = 10L, T = 45 </a:t>
            </a:r>
            <a:r>
              <a:rPr lang="en-US" baseline="30000" dirty="0" err="1" smtClean="0"/>
              <a:t>o</a:t>
            </a:r>
            <a:r>
              <a:rPr lang="en-US" dirty="0" err="1" smtClean="0"/>
              <a:t>C</a:t>
            </a:r>
            <a:r>
              <a:rPr lang="en-US" dirty="0" smtClean="0"/>
              <a:t>, P = 700mmHg, V2 ?</a:t>
            </a:r>
          </a:p>
          <a:p>
            <a:pPr>
              <a:buNone/>
            </a:pPr>
            <a:r>
              <a:rPr lang="en-US" dirty="0" smtClean="0"/>
              <a:t>Equation of reaction is </a:t>
            </a:r>
            <a:r>
              <a:rPr lang="en-US" sz="2700" dirty="0" smtClean="0"/>
              <a:t>2</a:t>
            </a:r>
            <a:r>
              <a:rPr lang="en-US" dirty="0" smtClean="0"/>
              <a:t>O</a:t>
            </a:r>
            <a:r>
              <a:rPr lang="en-US" baseline="-25000" dirty="0" smtClean="0"/>
              <a:t>3</a:t>
            </a:r>
            <a:r>
              <a:rPr lang="en-US" dirty="0" smtClean="0"/>
              <a:t> (g) → 3O</a:t>
            </a:r>
            <a:r>
              <a:rPr lang="en-US" baseline="-25000" dirty="0" smtClean="0"/>
              <a:t>2</a:t>
            </a:r>
            <a:endParaRPr lang="en-US" dirty="0" smtClean="0"/>
          </a:p>
          <a:p>
            <a:pPr>
              <a:buNone/>
            </a:pPr>
            <a:r>
              <a:rPr lang="en-US" dirty="0" smtClean="0"/>
              <a:t>From ideal gas equation PV = </a:t>
            </a:r>
            <a:r>
              <a:rPr lang="en-US" dirty="0" err="1" smtClean="0"/>
              <a:t>nRT</a:t>
            </a:r>
            <a:r>
              <a:rPr lang="en-US" dirty="0" smtClean="0"/>
              <a:t> , which translate to P1V1/n1T1 = P2V2/n2T2,  R being constant for both cases, also since P and T are constants, therefore we can say V1/n1 = V2/n2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Examples Continue</a:t>
            </a:r>
            <a:endParaRPr lang="en-US" dirty="0"/>
          </a:p>
        </p:txBody>
      </p:sp>
      <p:sp>
        <p:nvSpPr>
          <p:cNvPr id="3" name="Content Placeholder 2"/>
          <p:cNvSpPr>
            <a:spLocks noGrp="1"/>
          </p:cNvSpPr>
          <p:nvPr>
            <p:ph idx="1"/>
          </p:nvPr>
        </p:nvSpPr>
        <p:spPr/>
        <p:txBody>
          <a:bodyPr/>
          <a:lstStyle/>
          <a:p>
            <a:pPr>
              <a:buNone/>
            </a:pPr>
            <a:r>
              <a:rPr lang="en-US" dirty="0" smtClean="0"/>
              <a:t>V1/n1 =V</a:t>
            </a:r>
            <a:r>
              <a:rPr lang="en-US" baseline="-25000" dirty="0" smtClean="0"/>
              <a:t>2</a:t>
            </a:r>
            <a:r>
              <a:rPr lang="en-US" dirty="0" smtClean="0"/>
              <a:t>/n</a:t>
            </a:r>
            <a:r>
              <a:rPr lang="en-US" baseline="-25000" dirty="0" smtClean="0"/>
              <a:t>2</a:t>
            </a:r>
            <a:r>
              <a:rPr lang="en-US" dirty="0" smtClean="0"/>
              <a:t> we can simplify and solve for V2 therefore</a:t>
            </a:r>
          </a:p>
          <a:p>
            <a:pPr>
              <a:buNone/>
            </a:pPr>
            <a:endParaRPr lang="en-US" dirty="0" smtClean="0"/>
          </a:p>
          <a:p>
            <a:pPr>
              <a:buNone/>
            </a:pPr>
            <a:r>
              <a:rPr lang="en-US" dirty="0" smtClean="0"/>
              <a:t>V</a:t>
            </a:r>
            <a:r>
              <a:rPr lang="en-US" baseline="-25000" dirty="0" smtClean="0"/>
              <a:t>2</a:t>
            </a:r>
            <a:r>
              <a:rPr lang="en-US" dirty="0" smtClean="0"/>
              <a:t> = V</a:t>
            </a:r>
            <a:r>
              <a:rPr lang="en-US" baseline="-25000" dirty="0" smtClean="0"/>
              <a:t>1</a:t>
            </a:r>
            <a:r>
              <a:rPr lang="en-US" dirty="0" smtClean="0"/>
              <a:t> n</a:t>
            </a:r>
            <a:r>
              <a:rPr lang="en-US" baseline="-25000" dirty="0" smtClean="0"/>
              <a:t>2</a:t>
            </a:r>
            <a:r>
              <a:rPr lang="en-US" dirty="0" smtClean="0"/>
              <a:t>/n</a:t>
            </a:r>
            <a:r>
              <a:rPr lang="en-US" baseline="-25000" dirty="0" smtClean="0"/>
              <a:t>1</a:t>
            </a:r>
            <a:r>
              <a:rPr lang="en-US" dirty="0" smtClean="0"/>
              <a:t>  </a:t>
            </a:r>
          </a:p>
          <a:p>
            <a:pPr>
              <a:buNone/>
            </a:pPr>
            <a:endParaRPr lang="en-US" dirty="0" smtClean="0"/>
          </a:p>
          <a:p>
            <a:pPr>
              <a:buNone/>
            </a:pPr>
            <a:r>
              <a:rPr lang="en-US" dirty="0" smtClean="0"/>
              <a:t>V</a:t>
            </a:r>
            <a:r>
              <a:rPr lang="en-US" baseline="-25000" dirty="0" smtClean="0"/>
              <a:t>2</a:t>
            </a:r>
            <a:r>
              <a:rPr lang="en-US" dirty="0" smtClean="0"/>
              <a:t> = 10L x3/2 = 15L</a:t>
            </a:r>
          </a:p>
          <a:p>
            <a:pPr>
              <a:buNone/>
            </a:pPr>
            <a:endParaRPr lang="en-US" dirty="0" smtClean="0"/>
          </a:p>
          <a:p>
            <a:pPr>
              <a:buNone/>
            </a:pPr>
            <a:r>
              <a:rPr lang="en-US" dirty="0" smtClean="0"/>
              <a:t>V</a:t>
            </a:r>
            <a:r>
              <a:rPr lang="en-US" baseline="-25000" dirty="0" smtClean="0"/>
              <a:t>2</a:t>
            </a:r>
            <a:r>
              <a:rPr lang="en-US" dirty="0" smtClean="0"/>
              <a:t> = 15L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457200" y="1371600"/>
            <a:ext cx="8382000" cy="5105400"/>
          </a:xfrm>
        </p:spPr>
        <p:txBody>
          <a:bodyPr/>
          <a:lstStyle/>
          <a:p>
            <a:r>
              <a:rPr lang="en-US" dirty="0" smtClean="0"/>
              <a:t>How does a real gas differ from an ideal gas? </a:t>
            </a:r>
          </a:p>
          <a:p>
            <a:r>
              <a:rPr lang="en-US" dirty="0" smtClean="0"/>
              <a:t>Real gases do not obey perfect or ideal gas laws exactly like ideal gases do.</a:t>
            </a:r>
          </a:p>
          <a:p>
            <a:r>
              <a:rPr lang="en-US" dirty="0" smtClean="0"/>
              <a:t>Deviations from the laws are particularly important at high pressures and low temperatures, especially when a gas is on the point of condensing to liquid</a:t>
            </a:r>
          </a:p>
          <a:p>
            <a:r>
              <a:rPr lang="en-US" dirty="0" smtClean="0"/>
              <a:t>A real gas particle does have real volume. </a:t>
            </a:r>
          </a:p>
          <a:p>
            <a:r>
              <a:rPr lang="en-US" dirty="0" smtClean="0"/>
              <a:t>For a real gas, collisions are non-elastic.</a:t>
            </a:r>
          </a:p>
          <a:p>
            <a:r>
              <a:rPr lang="en-US" dirty="0" smtClean="0"/>
              <a:t>Real gases molecules interact with one another</a:t>
            </a:r>
          </a:p>
          <a:p>
            <a:r>
              <a:rPr lang="en-US" dirty="0" smtClean="0"/>
              <a:t>Repulsive forces between molecules assist expansion, and attractive forces assist compression</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381000" y="1447800"/>
            <a:ext cx="8382000" cy="4876800"/>
          </a:xfrm>
        </p:spPr>
        <p:txBody>
          <a:bodyPr/>
          <a:lstStyle/>
          <a:p>
            <a:r>
              <a:rPr lang="en-US" dirty="0" smtClean="0"/>
              <a:t>In real gases intermolecular forces are important when the temperature is low and molecules are fairly close together</a:t>
            </a:r>
          </a:p>
          <a:p>
            <a:r>
              <a:rPr lang="en-US" dirty="0" smtClean="0"/>
              <a:t>But intermolecular forces are less important at low pressures, then gases behaves ideal</a:t>
            </a:r>
          </a:p>
          <a:p>
            <a:endParaRPr lang="en-US" dirty="0" smtClean="0"/>
          </a:p>
          <a:p>
            <a:r>
              <a:rPr lang="en-US" dirty="0" smtClean="0"/>
              <a:t>At high pressure repulsive forces dominate, gases are then less compressible</a:t>
            </a:r>
          </a:p>
          <a:p>
            <a:r>
              <a:rPr lang="en-US" dirty="0" smtClean="0"/>
              <a:t>At moderate pressures attractive forces dominate, gases more compressible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pPr algn="just"/>
            <a:r>
              <a:rPr lang="en-US" dirty="0" smtClean="0"/>
              <a:t>There are a number of real gas laws. We will look at only one here, the van </a:t>
            </a:r>
            <a:r>
              <a:rPr lang="en-US" dirty="0" err="1" smtClean="0"/>
              <a:t>der</a:t>
            </a:r>
            <a:r>
              <a:rPr lang="en-US" dirty="0" smtClean="0"/>
              <a:t> Waal's equation:</a:t>
            </a:r>
          </a:p>
          <a:p>
            <a:endParaRPr lang="en-US" dirty="0" smtClean="0"/>
          </a:p>
          <a:p>
            <a:endParaRPr lang="en-US" dirty="0" smtClean="0"/>
          </a:p>
          <a:p>
            <a:endParaRPr lang="en-US" dirty="0" smtClean="0"/>
          </a:p>
          <a:p>
            <a:endParaRPr lang="en-US" dirty="0" smtClean="0"/>
          </a:p>
          <a:p>
            <a:endParaRPr lang="en-US" dirty="0" smtClean="0"/>
          </a:p>
          <a:p>
            <a:pPr algn="just"/>
            <a:r>
              <a:rPr lang="en-US" dirty="0" smtClean="0"/>
              <a:t>Notice how "corrections" are being made to the pressure term and the volume term. Since collisions of real Gases are non-elastic, the term n</a:t>
            </a:r>
            <a:r>
              <a:rPr lang="en-US" baseline="30000" dirty="0" smtClean="0"/>
              <a:t>2</a:t>
            </a:r>
            <a:r>
              <a:rPr lang="en-US" dirty="0" smtClean="0"/>
              <a:t>a/V</a:t>
            </a:r>
            <a:r>
              <a:rPr lang="en-US" baseline="30000" dirty="0" smtClean="0"/>
              <a:t>2</a:t>
            </a:r>
            <a:r>
              <a:rPr lang="en-US" dirty="0" smtClean="0"/>
              <a:t> is correcting for the interactions of these particles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37</a:t>
            </a:fld>
            <a:endParaRPr lang="en-US"/>
          </a:p>
        </p:txBody>
      </p:sp>
      <p:pic>
        <p:nvPicPr>
          <p:cNvPr id="5" name="Picture 4" descr="http://pages.towson.edu/ladon/image/gaseq34.jpg"/>
          <p:cNvPicPr/>
          <p:nvPr/>
        </p:nvPicPr>
        <p:blipFill>
          <a:blip r:embed="rId2"/>
          <a:srcRect/>
          <a:stretch>
            <a:fillRect/>
          </a:stretch>
        </p:blipFill>
        <p:spPr bwMode="auto">
          <a:xfrm>
            <a:off x="1524000" y="2667000"/>
            <a:ext cx="4130357"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457200" y="1371600"/>
            <a:ext cx="8229600" cy="4953000"/>
          </a:xfrm>
        </p:spPr>
        <p:txBody>
          <a:bodyPr/>
          <a:lstStyle/>
          <a:p>
            <a:pPr algn="just"/>
            <a:r>
              <a:rPr lang="en-US" dirty="0" smtClean="0"/>
              <a:t>The value of a is a constant, and must be experimentally determined for each gas. Since real gas particles have real volume, the </a:t>
            </a:r>
            <a:r>
              <a:rPr lang="en-US" dirty="0" err="1" smtClean="0"/>
              <a:t>nb</a:t>
            </a:r>
            <a:r>
              <a:rPr lang="en-US" dirty="0" smtClean="0"/>
              <a:t> term is correcting for the excluded volume. The value of b is a constant, and must be determined experimentally for each gas. The van </a:t>
            </a:r>
            <a:r>
              <a:rPr lang="en-US" dirty="0" err="1" smtClean="0"/>
              <a:t>der</a:t>
            </a:r>
            <a:r>
              <a:rPr lang="en-US" dirty="0" smtClean="0"/>
              <a:t> Waals constants, a and b for many gases have been tabulated in the Records Handbook of Chemistry and Physics.</a:t>
            </a:r>
          </a:p>
          <a:p>
            <a:pPr algn="just"/>
            <a:endParaRPr lang="en-US" dirty="0" smtClean="0"/>
          </a:p>
          <a:p>
            <a:pPr algn="just"/>
            <a:r>
              <a:rPr lang="en-US" dirty="0" smtClean="0"/>
              <a:t>The van </a:t>
            </a:r>
            <a:r>
              <a:rPr lang="en-US" dirty="0" err="1" smtClean="0"/>
              <a:t>der</a:t>
            </a:r>
            <a:r>
              <a:rPr lang="en-US" dirty="0" smtClean="0"/>
              <a:t> Waals equation can be rearranged to solve for pressure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457200" y="1371600"/>
            <a:ext cx="8229600" cy="4953000"/>
          </a:xfrm>
        </p:spPr>
        <p:txBody>
          <a:bodyPr/>
          <a:lstStyle/>
          <a:p>
            <a:r>
              <a:rPr lang="en-US" dirty="0" smtClean="0"/>
              <a:t>The van </a:t>
            </a:r>
            <a:r>
              <a:rPr lang="en-US" dirty="0" err="1" smtClean="0"/>
              <a:t>der</a:t>
            </a:r>
            <a:r>
              <a:rPr lang="en-US" dirty="0" smtClean="0"/>
              <a:t> Waals rearranged equation is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39</a:t>
            </a:fld>
            <a:endParaRPr lang="en-US"/>
          </a:p>
        </p:txBody>
      </p:sp>
      <p:pic>
        <p:nvPicPr>
          <p:cNvPr id="5" name="Picture 4" descr="http://pages.towson.edu/ladon/image/gaseq36.jpg"/>
          <p:cNvPicPr/>
          <p:nvPr/>
        </p:nvPicPr>
        <p:blipFill>
          <a:blip r:embed="rId2"/>
          <a:srcRect/>
          <a:stretch>
            <a:fillRect/>
          </a:stretch>
        </p:blipFill>
        <p:spPr bwMode="auto">
          <a:xfrm>
            <a:off x="1143000" y="2514600"/>
            <a:ext cx="41148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92500" lnSpcReduction="10000"/>
          </a:bodyPr>
          <a:lstStyle/>
          <a:p>
            <a:r>
              <a:rPr lang="en-US" sz="3200" b="1" dirty="0" smtClean="0"/>
              <a:t>Kinetic Theory of Gases: A Brief Review </a:t>
            </a:r>
          </a:p>
          <a:p>
            <a:pPr>
              <a:buNone/>
            </a:pPr>
            <a:endParaRPr lang="en-US" dirty="0" smtClean="0"/>
          </a:p>
          <a:p>
            <a:r>
              <a:rPr lang="en-US" sz="4000" dirty="0" smtClean="0"/>
              <a:t>The kinetic theory of gases correlates between: </a:t>
            </a:r>
          </a:p>
          <a:p>
            <a:r>
              <a:rPr lang="en-US" sz="4000" dirty="0" smtClean="0"/>
              <a:t>Macroscopic  properties and Microscopic phenomena</a:t>
            </a:r>
          </a:p>
          <a:p>
            <a:endParaRPr lang="en-US" sz="4000" dirty="0" smtClean="0"/>
          </a:p>
          <a:p>
            <a:r>
              <a:rPr lang="en-US" sz="4000" dirty="0" smtClean="0"/>
              <a:t>Kinetics means the study of motion, and in this case motions of gas molecules. </a:t>
            </a:r>
          </a:p>
          <a:p>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4</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Behavior of  Real Gases</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pPr algn="just"/>
            <a:r>
              <a:rPr lang="en-US" dirty="0" smtClean="0"/>
              <a:t>An ideal gas is a theoretical gas composed of a set of randomly-moving, non-interacting point particles. The ideal gas concept is useful because it obeys the ideal gas law, a simplified equation of state, and is amenable to analysis under statistical mechanics.</a:t>
            </a:r>
          </a:p>
          <a:p>
            <a:pPr algn="just"/>
            <a:endParaRPr lang="en-US" dirty="0" smtClean="0"/>
          </a:p>
          <a:p>
            <a:pPr algn="just"/>
            <a:r>
              <a:rPr lang="en-US" dirty="0" smtClean="0"/>
              <a:t>At normal conditions such as standard temperature and pressure, most real gases behave qualitatively like an ideal gas. Many gases such as air, nitrogen, oxygen, hydrogen, noble gases, and some heavier gases like carbon dioxide can be treated like ideal gases within reasonable tolerances. Generally, a gas behaves more like an ideal gas at higher temperature and lower density (i.e. lower pressure), as the work performed by intermolecular forces becomes less significant compared with the particles' kinetic energy, and the size of the molecules becomes less significant compared to the empty space between them.</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Thermodynamics</a:t>
            </a:r>
            <a:endParaRPr lang="en-US" dirty="0"/>
          </a:p>
        </p:txBody>
      </p:sp>
      <p:sp>
        <p:nvSpPr>
          <p:cNvPr id="3" name="Content Placeholder 2"/>
          <p:cNvSpPr>
            <a:spLocks noGrp="1"/>
          </p:cNvSpPr>
          <p:nvPr>
            <p:ph idx="1"/>
          </p:nvPr>
        </p:nvSpPr>
        <p:spPr>
          <a:xfrm>
            <a:off x="381000" y="1295400"/>
            <a:ext cx="8458200" cy="5181600"/>
          </a:xfrm>
        </p:spPr>
        <p:txBody>
          <a:bodyPr/>
          <a:lstStyle/>
          <a:p>
            <a:r>
              <a:rPr lang="en-US" dirty="0" smtClean="0"/>
              <a:t>What is thermodynamics?</a:t>
            </a:r>
          </a:p>
          <a:p>
            <a:pPr algn="just"/>
            <a:r>
              <a:rPr lang="en-US" b="1" dirty="0" smtClean="0"/>
              <a:t>Thermodynamics</a:t>
            </a:r>
            <a:r>
              <a:rPr lang="en-US" dirty="0" smtClean="0"/>
              <a:t> is the study of energy changes during chemical reactions, and the influence of temperature on those changes. </a:t>
            </a:r>
          </a:p>
          <a:p>
            <a:endParaRPr lang="en-US" dirty="0" smtClean="0"/>
          </a:p>
          <a:p>
            <a:pPr algn="just"/>
            <a:r>
              <a:rPr lang="en-US" b="1" dirty="0" smtClean="0"/>
              <a:t>Thermodynamics</a:t>
            </a:r>
            <a:r>
              <a:rPr lang="en-US" dirty="0" smtClean="0"/>
              <a:t> is defined as the branch of science that deals with the relationship between heat and other forms of energy, such as work. It is frequently summarized as three laws that describe restrictions on how different forms of energy can be </a:t>
            </a:r>
            <a:r>
              <a:rPr lang="en-US" dirty="0" err="1" smtClean="0"/>
              <a:t>interconverted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u="sng" dirty="0" smtClean="0"/>
              <a:t>The Laws of Thermodynamics</a:t>
            </a:r>
            <a:endParaRPr lang="en-US" dirty="0"/>
          </a:p>
        </p:txBody>
      </p:sp>
      <p:sp>
        <p:nvSpPr>
          <p:cNvPr id="3" name="Content Placeholder 2"/>
          <p:cNvSpPr>
            <a:spLocks noGrp="1"/>
          </p:cNvSpPr>
          <p:nvPr>
            <p:ph idx="1"/>
          </p:nvPr>
        </p:nvSpPr>
        <p:spPr>
          <a:xfrm>
            <a:off x="457200" y="1371600"/>
            <a:ext cx="8305800" cy="5105400"/>
          </a:xfrm>
        </p:spPr>
        <p:txBody>
          <a:bodyPr>
            <a:normAutofit lnSpcReduction="10000"/>
          </a:bodyPr>
          <a:lstStyle/>
          <a:p>
            <a:pPr algn="just"/>
            <a:r>
              <a:rPr lang="en-US" sz="3200" dirty="0" smtClean="0"/>
              <a:t>First law: Energy is conserved; it can be neither created nor destroyed. </a:t>
            </a:r>
          </a:p>
          <a:p>
            <a:pPr algn="just"/>
            <a:endParaRPr lang="en-US" sz="3200" dirty="0" smtClean="0"/>
          </a:p>
          <a:p>
            <a:pPr algn="just"/>
            <a:r>
              <a:rPr lang="en-US" sz="3200" dirty="0" smtClean="0"/>
              <a:t>Second law: In an isolated system, natural processes are spontaneous when they lead to an increase in disorder, or entropy.</a:t>
            </a:r>
          </a:p>
          <a:p>
            <a:pPr algn="just"/>
            <a:endParaRPr lang="en-US" sz="3200" dirty="0" smtClean="0"/>
          </a:p>
          <a:p>
            <a:pPr algn="just"/>
            <a:r>
              <a:rPr lang="en-US" sz="3200" dirty="0" smtClean="0"/>
              <a:t>Third law: The entropy of a perfect crystal is zero when the temperature of the crystal is equal to absolute zero (0 K).</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The Laws of Thermodynamics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lgn="just"/>
            <a:r>
              <a:rPr lang="en-US" sz="3600" dirty="0" smtClean="0"/>
              <a:t>There have been many attempts to build a device that violates the laws of thermodynamics. All have failed. Thermodynamics is one of the few areas of science in which there are no exceptions</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295400"/>
          </a:xfrm>
        </p:spPr>
        <p:txBody>
          <a:bodyPr>
            <a:normAutofit fontScale="90000"/>
          </a:bodyPr>
          <a:lstStyle/>
          <a:p>
            <a:r>
              <a:rPr lang="en-US" b="1" i="1" dirty="0" smtClean="0"/>
              <a:t>The System and Surroundings</a:t>
            </a:r>
            <a:r>
              <a:rPr lang="en-US" dirty="0" smtClean="0"/>
              <a:t/>
            </a:r>
            <a:br>
              <a:rPr lang="en-US" dirty="0" smtClean="0"/>
            </a:br>
            <a:endParaRPr lang="en-US" dirty="0"/>
          </a:p>
        </p:txBody>
      </p:sp>
      <p:sp>
        <p:nvSpPr>
          <p:cNvPr id="3" name="Content Placeholder 2"/>
          <p:cNvSpPr>
            <a:spLocks noGrp="1"/>
          </p:cNvSpPr>
          <p:nvPr>
            <p:ph idx="1"/>
          </p:nvPr>
        </p:nvSpPr>
        <p:spPr>
          <a:xfrm>
            <a:off x="381000" y="914400"/>
            <a:ext cx="8305800" cy="5410200"/>
          </a:xfrm>
        </p:spPr>
        <p:txBody>
          <a:bodyPr>
            <a:normAutofit/>
          </a:bodyPr>
          <a:lstStyle/>
          <a:p>
            <a:pPr algn="just"/>
            <a:r>
              <a:rPr lang="en-US" sz="2800" dirty="0" smtClean="0"/>
              <a:t>One of the basic assumptions of thermodynamics is the idea that we can arbitrarily divide the universe into a </a:t>
            </a:r>
            <a:r>
              <a:rPr lang="en-US" sz="2800" b="1" dirty="0" smtClean="0"/>
              <a:t>system</a:t>
            </a:r>
            <a:r>
              <a:rPr lang="en-US" sz="2800" dirty="0" smtClean="0"/>
              <a:t> and its </a:t>
            </a:r>
            <a:r>
              <a:rPr lang="en-US" sz="2800" b="1" dirty="0" smtClean="0"/>
              <a:t>surroundings</a:t>
            </a:r>
            <a:r>
              <a:rPr lang="en-US" sz="2800" dirty="0" smtClean="0"/>
              <a:t>. The boundary between the system and its surroundings can be as real as the walls of a beaker that separates a solution from the rest of the universe.</a:t>
            </a:r>
          </a:p>
          <a:p>
            <a:pPr algn="just"/>
            <a:endParaRPr lang="en-US" sz="2800" dirty="0" smtClean="0"/>
          </a:p>
          <a:p>
            <a:pPr algn="just"/>
            <a:r>
              <a:rPr lang="en-US" sz="2800" dirty="0" smtClean="0"/>
              <a:t>Or it can be as imaginary as the set of points that divide the air just above the surface of a metal from the rest of the atmosphere</a:t>
            </a:r>
            <a:endParaRPr lang="en-US" sz="28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b="1" i="1" dirty="0" smtClean="0"/>
              <a:t>Internal Energy</a:t>
            </a:r>
            <a:r>
              <a:rPr lang="en-US" dirty="0" smtClean="0"/>
              <a:t/>
            </a:r>
            <a:br>
              <a:rPr lang="en-US" dirty="0" smtClean="0"/>
            </a:br>
            <a:endParaRPr lang="en-US" dirty="0"/>
          </a:p>
        </p:txBody>
      </p:sp>
      <p:sp>
        <p:nvSpPr>
          <p:cNvPr id="3" name="Content Placeholder 2"/>
          <p:cNvSpPr>
            <a:spLocks noGrp="1"/>
          </p:cNvSpPr>
          <p:nvPr>
            <p:ph idx="1"/>
          </p:nvPr>
        </p:nvSpPr>
        <p:spPr>
          <a:xfrm>
            <a:off x="381000" y="685800"/>
            <a:ext cx="8305800" cy="5943600"/>
          </a:xfrm>
        </p:spPr>
        <p:txBody>
          <a:bodyPr>
            <a:noAutofit/>
          </a:bodyPr>
          <a:lstStyle/>
          <a:p>
            <a:pPr algn="just"/>
            <a:r>
              <a:rPr lang="en-US" sz="3200" dirty="0" smtClean="0"/>
              <a:t>One of the thermodynamic properties of a system is its </a:t>
            </a:r>
            <a:r>
              <a:rPr lang="en-US" sz="3200" b="1" dirty="0" smtClean="0"/>
              <a:t>internal energy</a:t>
            </a:r>
            <a:r>
              <a:rPr lang="en-US" sz="3200" dirty="0" smtClean="0"/>
              <a:t>, </a:t>
            </a:r>
            <a:r>
              <a:rPr lang="en-US" sz="3200" i="1" dirty="0" smtClean="0"/>
              <a:t>E</a:t>
            </a:r>
            <a:r>
              <a:rPr lang="en-US" sz="3200" dirty="0" smtClean="0"/>
              <a:t>, which is the sum of the kinetic and potential energies of the particles that form the system. The internal energy of a system can be understood by examining the simplest possible system: an ideal gas. Because the particles in an ideal gas do not interact, this system has no potential energy. The internal energy of an ideal gas is therefore the sum of the kinetic energies of the particles in the gas. </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i="1" dirty="0" smtClean="0"/>
              <a:t>Internal Energy</a:t>
            </a:r>
            <a:endParaRPr lang="en-US" dirty="0"/>
          </a:p>
        </p:txBody>
      </p:sp>
      <p:sp>
        <p:nvSpPr>
          <p:cNvPr id="3" name="Content Placeholder 2"/>
          <p:cNvSpPr>
            <a:spLocks noGrp="1"/>
          </p:cNvSpPr>
          <p:nvPr>
            <p:ph idx="1"/>
          </p:nvPr>
        </p:nvSpPr>
        <p:spPr>
          <a:xfrm>
            <a:off x="457200" y="1066800"/>
            <a:ext cx="8229600" cy="5486400"/>
          </a:xfrm>
        </p:spPr>
        <p:txBody>
          <a:bodyPr>
            <a:normAutofit fontScale="92500"/>
          </a:bodyPr>
          <a:lstStyle/>
          <a:p>
            <a:pPr algn="just"/>
            <a:r>
              <a:rPr lang="en-US" dirty="0" smtClean="0"/>
              <a:t>The internal energy of an ideal gas is therefore directly proportional to the temperature of the gas.</a:t>
            </a:r>
          </a:p>
          <a:p>
            <a:pPr algn="just"/>
            <a:r>
              <a:rPr lang="en-US" sz="3500" b="1" i="1" dirty="0" err="1" smtClean="0"/>
              <a:t>E</a:t>
            </a:r>
            <a:r>
              <a:rPr lang="en-US" sz="3500" b="1" baseline="-25000" dirty="0" err="1" smtClean="0"/>
              <a:t>sys</a:t>
            </a:r>
            <a:r>
              <a:rPr lang="en-US" sz="3500" b="1" dirty="0" smtClean="0"/>
              <a:t> = </a:t>
            </a:r>
            <a:r>
              <a:rPr lang="en-US" sz="3500" b="1" baseline="30000" dirty="0" smtClean="0"/>
              <a:t>3</a:t>
            </a:r>
            <a:r>
              <a:rPr lang="en-US" sz="3500" b="1" dirty="0" smtClean="0"/>
              <a:t>/</a:t>
            </a:r>
            <a:r>
              <a:rPr lang="en-US" sz="3500" b="1" baseline="-25000" dirty="0" smtClean="0"/>
              <a:t>2</a:t>
            </a:r>
            <a:r>
              <a:rPr lang="en-US" sz="3500" b="1" dirty="0" smtClean="0"/>
              <a:t> </a:t>
            </a:r>
            <a:r>
              <a:rPr lang="en-US" sz="3500" b="1" i="1" dirty="0" smtClean="0"/>
              <a:t>RT</a:t>
            </a:r>
            <a:endParaRPr lang="en-US" sz="3500" b="1" dirty="0" smtClean="0"/>
          </a:p>
          <a:p>
            <a:pPr algn="just"/>
            <a:r>
              <a:rPr lang="en-US" dirty="0" smtClean="0"/>
              <a:t>In this equation, </a:t>
            </a:r>
            <a:r>
              <a:rPr lang="en-US" i="1" dirty="0" smtClean="0"/>
              <a:t>R</a:t>
            </a:r>
            <a:r>
              <a:rPr lang="en-US" dirty="0" smtClean="0"/>
              <a:t> is the ideal gas constant in joules per mole </a:t>
            </a:r>
            <a:r>
              <a:rPr lang="en-US" dirty="0" err="1" smtClean="0"/>
              <a:t>kelvin</a:t>
            </a:r>
            <a:r>
              <a:rPr lang="en-US" dirty="0" smtClean="0"/>
              <a:t> (J/mol-K) and </a:t>
            </a:r>
            <a:r>
              <a:rPr lang="en-US" i="1" dirty="0" smtClean="0"/>
              <a:t>T</a:t>
            </a:r>
            <a:r>
              <a:rPr lang="en-US" dirty="0" smtClean="0"/>
              <a:t> is the temperature in </a:t>
            </a:r>
            <a:r>
              <a:rPr lang="en-US" dirty="0" err="1" smtClean="0"/>
              <a:t>kelvin</a:t>
            </a:r>
            <a:r>
              <a:rPr lang="en-US" dirty="0" smtClean="0"/>
              <a:t>. </a:t>
            </a:r>
          </a:p>
          <a:p>
            <a:pPr algn="just"/>
            <a:r>
              <a:rPr lang="en-US" dirty="0" smtClean="0"/>
              <a:t>The internal energy of systems that are more complex than an ideal gas can't be measured directly. But the internal energy of the system is still proportional to its temperature. We can therefore monitor changes in the internal energy of a system by watching what happens to the temperature of the system. Whenever the temperature of the system increases we can conclude that the internal energy of the system has also increased.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i="1" dirty="0" smtClean="0"/>
              <a:t>Internal Energy</a:t>
            </a:r>
            <a:endParaRPr lang="en-US" dirty="0"/>
          </a:p>
        </p:txBody>
      </p:sp>
      <p:sp>
        <p:nvSpPr>
          <p:cNvPr id="3" name="Content Placeholder 2"/>
          <p:cNvSpPr>
            <a:spLocks noGrp="1"/>
          </p:cNvSpPr>
          <p:nvPr>
            <p:ph idx="1"/>
          </p:nvPr>
        </p:nvSpPr>
        <p:spPr>
          <a:xfrm>
            <a:off x="457200" y="1219200"/>
            <a:ext cx="8229600" cy="5105400"/>
          </a:xfrm>
        </p:spPr>
        <p:txBody>
          <a:bodyPr>
            <a:noAutofit/>
          </a:bodyPr>
          <a:lstStyle/>
          <a:p>
            <a:pPr algn="just"/>
            <a:r>
              <a:rPr lang="en-US" sz="3600" dirty="0" smtClean="0"/>
              <a:t>Assume, for the moment, that a thermometer immersed in a beaker of water on a hot plate reads 73.5</a:t>
            </a:r>
            <a:r>
              <a:rPr lang="en-US" sz="3600" baseline="30000" dirty="0" smtClean="0"/>
              <a:t>o</a:t>
            </a:r>
            <a:r>
              <a:rPr lang="en-US" sz="3600" dirty="0" smtClean="0"/>
              <a:t>C. This measurement can only describe the state of the system at that moment in time. It can't tell us whether the water was heated directly from room temperature to 73.5</a:t>
            </a:r>
            <a:r>
              <a:rPr lang="en-US" sz="3600" baseline="30000" dirty="0" smtClean="0"/>
              <a:t>o</a:t>
            </a:r>
            <a:r>
              <a:rPr lang="en-US" sz="3600" dirty="0" smtClean="0"/>
              <a:t>C or heated from room temperature to 100</a:t>
            </a:r>
            <a:r>
              <a:rPr lang="en-US" sz="3600" baseline="30000" dirty="0" smtClean="0"/>
              <a:t>o</a:t>
            </a:r>
            <a:r>
              <a:rPr lang="en-US" sz="3600" dirty="0" smtClean="0"/>
              <a:t>C and then allowed to cool</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i="1" dirty="0" smtClean="0"/>
              <a:t>Internal Energy</a:t>
            </a:r>
            <a:endParaRPr lang="en-US" dirty="0"/>
          </a:p>
        </p:txBody>
      </p:sp>
      <p:sp>
        <p:nvSpPr>
          <p:cNvPr id="3" name="Content Placeholder 2"/>
          <p:cNvSpPr>
            <a:spLocks noGrp="1"/>
          </p:cNvSpPr>
          <p:nvPr>
            <p:ph idx="1"/>
          </p:nvPr>
        </p:nvSpPr>
        <p:spPr>
          <a:xfrm>
            <a:off x="457200" y="1219200"/>
            <a:ext cx="8382000" cy="5334000"/>
          </a:xfrm>
        </p:spPr>
        <p:txBody>
          <a:bodyPr>
            <a:normAutofit/>
          </a:bodyPr>
          <a:lstStyle/>
          <a:p>
            <a:pPr algn="just"/>
            <a:r>
              <a:rPr lang="en-US" sz="3200" dirty="0" smtClean="0"/>
              <a:t>Temperature is therefore a </a:t>
            </a:r>
            <a:r>
              <a:rPr lang="en-US" sz="3200" b="1" dirty="0" smtClean="0"/>
              <a:t>state function</a:t>
            </a:r>
            <a:r>
              <a:rPr lang="en-US" sz="3200" dirty="0" smtClean="0"/>
              <a:t>. It depends only on the state of the system at any moment in time, not the path used to get the system to that state. Because the internal energy of the system is proportional to its temperature, internal energy is also a state function. Any change in the internal energy of the system is equal to the difference between its initial and final values.</a:t>
            </a:r>
          </a:p>
          <a:p>
            <a:pPr algn="just"/>
            <a:r>
              <a:rPr lang="en-US" sz="3200" i="1" dirty="0" err="1" smtClean="0"/>
              <a:t>E</a:t>
            </a:r>
            <a:r>
              <a:rPr lang="en-US" sz="3200" baseline="-25000" dirty="0" err="1" smtClean="0"/>
              <a:t>sys</a:t>
            </a:r>
            <a:r>
              <a:rPr lang="en-US" sz="3200" dirty="0" smtClean="0"/>
              <a:t>= </a:t>
            </a:r>
            <a:r>
              <a:rPr lang="en-US" sz="3200" i="1" dirty="0" err="1" smtClean="0"/>
              <a:t>E</a:t>
            </a:r>
            <a:r>
              <a:rPr lang="en-US" sz="3200" baseline="-25000" dirty="0" err="1" smtClean="0"/>
              <a:t>f</a:t>
            </a:r>
            <a:r>
              <a:rPr lang="en-US" sz="3200" dirty="0" smtClean="0"/>
              <a:t> - </a:t>
            </a:r>
            <a:r>
              <a:rPr lang="en-US" sz="3200" i="1" dirty="0" err="1" smtClean="0"/>
              <a:t>E</a:t>
            </a:r>
            <a:r>
              <a:rPr lang="en-US" sz="3200" baseline="-25000" dirty="0" err="1" smtClean="0"/>
              <a:t>i</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normAutofit fontScale="90000"/>
          </a:bodyPr>
          <a:lstStyle/>
          <a:p>
            <a:r>
              <a:rPr lang="en-US" b="1" i="1" dirty="0" smtClean="0"/>
              <a:t>The First Law Of Thermodynamics</a:t>
            </a:r>
            <a:endParaRPr lang="en-US" dirty="0"/>
          </a:p>
        </p:txBody>
      </p:sp>
      <p:sp>
        <p:nvSpPr>
          <p:cNvPr id="3" name="Content Placeholder 2"/>
          <p:cNvSpPr>
            <a:spLocks noGrp="1"/>
          </p:cNvSpPr>
          <p:nvPr>
            <p:ph idx="1"/>
          </p:nvPr>
        </p:nvSpPr>
        <p:spPr>
          <a:xfrm>
            <a:off x="304800" y="990600"/>
            <a:ext cx="8382000" cy="5486400"/>
          </a:xfrm>
        </p:spPr>
        <p:txBody>
          <a:bodyPr>
            <a:normAutofit fontScale="92500" lnSpcReduction="20000"/>
          </a:bodyPr>
          <a:lstStyle/>
          <a:p>
            <a:pPr algn="just"/>
            <a:r>
              <a:rPr lang="en-US" sz="2800" dirty="0" smtClean="0"/>
              <a:t>The first law of thermodynamics can be captured in the following equation, which states that the energy of the universe is constant. Energy can be transferred from the system to its surroundings, or vice versa, but it can't be created or destroyed.</a:t>
            </a:r>
          </a:p>
          <a:p>
            <a:pPr algn="just"/>
            <a:r>
              <a:rPr lang="en-US" sz="2800" b="1" dirty="0" smtClean="0"/>
              <a:t>First Law of Thermodynamics</a:t>
            </a:r>
            <a:r>
              <a:rPr lang="en-US" sz="2800" dirty="0" smtClean="0"/>
              <a:t>:</a:t>
            </a:r>
          </a:p>
          <a:p>
            <a:pPr algn="just"/>
            <a:r>
              <a:rPr lang="en-US" sz="2800" b="1" i="1" dirty="0" err="1" smtClean="0"/>
              <a:t>E</a:t>
            </a:r>
            <a:r>
              <a:rPr lang="en-US" sz="2800" b="1" baseline="-25000" dirty="0" err="1" smtClean="0"/>
              <a:t>univ</a:t>
            </a:r>
            <a:r>
              <a:rPr lang="en-US" sz="2800" b="1" dirty="0" smtClean="0"/>
              <a:t> = </a:t>
            </a:r>
            <a:r>
              <a:rPr lang="en-US" sz="2800" b="1" i="1" dirty="0" err="1" smtClean="0"/>
              <a:t>E</a:t>
            </a:r>
            <a:r>
              <a:rPr lang="en-US" sz="2800" b="1" baseline="-25000" dirty="0" err="1" smtClean="0"/>
              <a:t>sys</a:t>
            </a:r>
            <a:r>
              <a:rPr lang="en-US" sz="2800" b="1" dirty="0" smtClean="0"/>
              <a:t> + </a:t>
            </a:r>
            <a:r>
              <a:rPr lang="en-US" sz="2800" b="1" i="1" dirty="0" err="1" smtClean="0"/>
              <a:t>E</a:t>
            </a:r>
            <a:r>
              <a:rPr lang="en-US" sz="2800" b="1" baseline="-25000" dirty="0" err="1" smtClean="0"/>
              <a:t>surr</a:t>
            </a:r>
            <a:r>
              <a:rPr lang="en-US" sz="2800" b="1" dirty="0" smtClean="0"/>
              <a:t> = 0</a:t>
            </a:r>
          </a:p>
          <a:p>
            <a:pPr algn="just"/>
            <a:endParaRPr lang="en-US" sz="2800" dirty="0" smtClean="0"/>
          </a:p>
          <a:p>
            <a:pPr algn="just"/>
            <a:r>
              <a:rPr lang="en-US" sz="2800" dirty="0" smtClean="0"/>
              <a:t>A more useful form of the first law describes how energy is conserved. It says that the change in the internal energy of a system is equal to the sum of the heat gained or lost by the system and the work done by or on the system. </a:t>
            </a:r>
          </a:p>
          <a:p>
            <a:pPr algn="just"/>
            <a:r>
              <a:rPr lang="en-US" sz="2800" b="1" dirty="0" smtClean="0"/>
              <a:t>First Law of Thermodynamics</a:t>
            </a:r>
            <a:r>
              <a:rPr lang="en-US" sz="2800" dirty="0" smtClean="0"/>
              <a:t>:</a:t>
            </a:r>
          </a:p>
          <a:p>
            <a:pPr algn="just"/>
            <a:r>
              <a:rPr lang="en-US" sz="2800" b="1" i="1" dirty="0" err="1" smtClean="0"/>
              <a:t>E</a:t>
            </a:r>
            <a:r>
              <a:rPr lang="en-US" sz="2800" b="1" baseline="-25000" dirty="0" err="1" smtClean="0"/>
              <a:t>sys</a:t>
            </a:r>
            <a:r>
              <a:rPr lang="en-US" sz="2800" b="1" dirty="0" smtClean="0"/>
              <a:t> = </a:t>
            </a:r>
            <a:r>
              <a:rPr lang="en-US" sz="2800" b="1" i="1" dirty="0" smtClean="0"/>
              <a:t>q</a:t>
            </a:r>
            <a:r>
              <a:rPr lang="en-US" sz="2800" b="1" dirty="0" smtClean="0"/>
              <a:t> + </a:t>
            </a:r>
            <a:r>
              <a:rPr lang="en-US" sz="2800" b="1" i="1" dirty="0" smtClean="0"/>
              <a:t>w</a:t>
            </a:r>
            <a:endParaRPr lang="en-US" sz="2800" b="1" dirty="0" smtClean="0"/>
          </a:p>
          <a:p>
            <a:pPr algn="just"/>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lnSpcReduction="10000"/>
          </a:bodyPr>
          <a:lstStyle/>
          <a:p>
            <a:pPr>
              <a:buNone/>
            </a:pPr>
            <a:endParaRPr lang="en-US" sz="3200" dirty="0" smtClean="0"/>
          </a:p>
          <a:p>
            <a:endParaRPr lang="en-ZA" sz="3200" dirty="0" smtClean="0"/>
          </a:p>
          <a:p>
            <a:r>
              <a:rPr lang="en-US" sz="3200" dirty="0" smtClean="0"/>
              <a:t>Daniel  Bernoulli &amp;</a:t>
            </a:r>
          </a:p>
          <a:p>
            <a:pPr>
              <a:buNone/>
            </a:pPr>
            <a:r>
              <a:rPr lang="en-US" sz="3200" dirty="0" smtClean="0"/>
              <a:t>	 Air Pressure; 1738</a:t>
            </a:r>
            <a:endParaRPr lang="en-ZA" sz="3200" dirty="0" smtClean="0"/>
          </a:p>
          <a:p>
            <a:endParaRPr lang="en-ZA" sz="3200" dirty="0" smtClean="0"/>
          </a:p>
          <a:p>
            <a:pPr>
              <a:buNone/>
            </a:pPr>
            <a:endParaRPr lang="en-ZA" sz="3200" dirty="0" smtClean="0"/>
          </a:p>
          <a:p>
            <a:r>
              <a:rPr lang="en-US" dirty="0" smtClean="0"/>
              <a:t>Molecular point of view  </a:t>
            </a:r>
          </a:p>
          <a:p>
            <a:r>
              <a:rPr lang="en-US" dirty="0" smtClean="0"/>
              <a:t>Molecules of air ; Corpuscles, when they strike against the piston and sustain it by their repeated impacts, form an elastic fluid which will expand of itself if the weight is removed or diminished.</a:t>
            </a:r>
          </a:p>
          <a:p>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5</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galileo.phys.virginia.edu/classes/252/kinetic_theory_files/image002.jpg"/>
          <p:cNvPicPr/>
          <p:nvPr/>
        </p:nvPicPr>
        <p:blipFill>
          <a:blip r:embed="rId3"/>
          <a:srcRect/>
          <a:stretch>
            <a:fillRect/>
          </a:stretch>
        </p:blipFill>
        <p:spPr bwMode="auto">
          <a:xfrm>
            <a:off x="4191000" y="1066800"/>
            <a:ext cx="4343400" cy="285508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fontScale="90000"/>
          </a:bodyPr>
          <a:lstStyle/>
          <a:p>
            <a:r>
              <a:rPr lang="en-US" b="1" i="1" dirty="0" smtClean="0"/>
              <a:t>The First Law Of Thermodynamics</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pPr algn="just"/>
            <a:r>
              <a:rPr lang="en-US" dirty="0" smtClean="0"/>
              <a:t>The sign convention for the relationship between the internal energy of a system and the heat gained or lost by the system can be understood by thinking about a concrete example, such as a beaker of water on a hot plate. When the hot plate is turned on, the system gains heat from its surroundings. As a result, both the temperature and the internal energy of the system increase, and </a:t>
            </a:r>
            <a:r>
              <a:rPr lang="en-US" i="1" dirty="0" smtClean="0"/>
              <a:t>E</a:t>
            </a:r>
            <a:r>
              <a:rPr lang="en-US" dirty="0" smtClean="0"/>
              <a:t> is </a:t>
            </a:r>
            <a:r>
              <a:rPr lang="en-US" i="1" dirty="0" smtClean="0"/>
              <a:t>positive</a:t>
            </a:r>
            <a:r>
              <a:rPr lang="en-US" dirty="0" smtClean="0"/>
              <a:t>. When the hot plate is turned off, the water loses heat to its surroundings as it cools to room temperature, and </a:t>
            </a:r>
            <a:r>
              <a:rPr lang="en-US" i="1" dirty="0" smtClean="0"/>
              <a:t>E</a:t>
            </a:r>
            <a:r>
              <a:rPr lang="en-US" dirty="0" smtClean="0"/>
              <a:t> is </a:t>
            </a:r>
            <a:r>
              <a:rPr lang="en-US" i="1" dirty="0" smtClean="0"/>
              <a:t>negative</a:t>
            </a:r>
            <a:r>
              <a:rPr lang="en-US" dirty="0" smtClean="0"/>
              <a:t>.</a:t>
            </a:r>
          </a:p>
          <a:p>
            <a:pPr algn="just"/>
            <a:r>
              <a:rPr lang="en-US" dirty="0" smtClean="0"/>
              <a:t>The relationship between internal energy and work can be understood by considering another concrete example: the tungsten filament inside a light bulb. When work is done on this system by driving an electric current through the tungsten wire, the system becomes hotter and</a:t>
            </a:r>
            <a:r>
              <a:rPr lang="en-US" i="1" dirty="0" smtClean="0"/>
              <a:t> E</a:t>
            </a:r>
            <a:r>
              <a:rPr lang="en-US" dirty="0" smtClean="0"/>
              <a:t> is therefore </a:t>
            </a:r>
            <a:r>
              <a:rPr lang="en-US" i="1" dirty="0" smtClean="0"/>
              <a:t>positive</a:t>
            </a:r>
            <a:r>
              <a:rPr lang="en-US" dirty="0" smtClean="0"/>
              <a:t>. (Eventually, the wire becomes hot enough to glow.) Conversely, </a:t>
            </a:r>
            <a:r>
              <a:rPr lang="en-US" i="1" dirty="0" smtClean="0"/>
              <a:t>E </a:t>
            </a:r>
            <a:r>
              <a:rPr lang="en-US" dirty="0" smtClean="0"/>
              <a:t>is </a:t>
            </a:r>
            <a:r>
              <a:rPr lang="en-US" i="1" dirty="0" smtClean="0"/>
              <a:t>negative</a:t>
            </a:r>
            <a:r>
              <a:rPr lang="en-US" dirty="0" smtClean="0"/>
              <a:t> when the system does work on its surroundings.</a:t>
            </a:r>
          </a:p>
        </p:txBody>
      </p:sp>
      <p:sp>
        <p:nvSpPr>
          <p:cNvPr id="4" name="Slide Number Placeholder 3"/>
          <p:cNvSpPr>
            <a:spLocks noGrp="1"/>
          </p:cNvSpPr>
          <p:nvPr>
            <p:ph type="sldNum" sz="quarter" idx="12"/>
          </p:nvPr>
        </p:nvSpPr>
        <p:spPr/>
        <p:txBody>
          <a:bodyPr/>
          <a:lstStyle/>
          <a:p>
            <a:fld id="{C8A017B1-AA8B-4117-9407-C3AD51B84228}"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i="1" dirty="0" smtClean="0"/>
              <a:t>The First Law Of Thermodynamics</a:t>
            </a:r>
            <a:endParaRPr lang="en-US" dirty="0"/>
          </a:p>
        </p:txBody>
      </p:sp>
      <p:sp>
        <p:nvSpPr>
          <p:cNvPr id="3" name="Content Placeholder 2"/>
          <p:cNvSpPr>
            <a:spLocks noGrp="1"/>
          </p:cNvSpPr>
          <p:nvPr>
            <p:ph idx="1"/>
          </p:nvPr>
        </p:nvSpPr>
        <p:spPr>
          <a:xfrm>
            <a:off x="457200" y="1371600"/>
            <a:ext cx="8229600" cy="4953000"/>
          </a:xfrm>
        </p:spPr>
        <p:txBody>
          <a:bodyPr/>
          <a:lstStyle/>
          <a:p>
            <a:pPr algn="just"/>
            <a:r>
              <a:rPr lang="en-US" sz="3200" dirty="0" smtClean="0"/>
              <a:t>The internal energy and temperature of a system decrease (</a:t>
            </a:r>
            <a:r>
              <a:rPr lang="en-US" sz="3200" i="1" dirty="0" smtClean="0"/>
              <a:t> E</a:t>
            </a:r>
            <a:r>
              <a:rPr lang="en-US" sz="3200" dirty="0" smtClean="0"/>
              <a:t> &lt; 0) when the system either loses heat or does work on its surroundings. Conversely, the internal energy and temperature increase (</a:t>
            </a:r>
            <a:r>
              <a:rPr lang="en-US" sz="3200" i="1" dirty="0" smtClean="0"/>
              <a:t> E</a:t>
            </a:r>
            <a:r>
              <a:rPr lang="en-US" sz="3200" dirty="0" smtClean="0"/>
              <a:t>&gt; 0) when the system gains heat from its surroundings or when the surroundings do work on the system.</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Hess's Law</a:t>
            </a:r>
            <a:endParaRPr lang="en-US" dirty="0"/>
          </a:p>
        </p:txBody>
      </p:sp>
      <p:sp>
        <p:nvSpPr>
          <p:cNvPr id="3" name="Content Placeholder 2"/>
          <p:cNvSpPr>
            <a:spLocks noGrp="1"/>
          </p:cNvSpPr>
          <p:nvPr>
            <p:ph idx="1"/>
          </p:nvPr>
        </p:nvSpPr>
        <p:spPr>
          <a:xfrm>
            <a:off x="381000" y="990600"/>
            <a:ext cx="8382000" cy="5562600"/>
          </a:xfrm>
        </p:spPr>
        <p:txBody>
          <a:bodyPr/>
          <a:lstStyle/>
          <a:p>
            <a:pPr algn="just"/>
            <a:r>
              <a:rPr lang="en-US" dirty="0" smtClean="0"/>
              <a:t>Many chemical reactions occur in a series of steps rather than a single step.</a:t>
            </a:r>
          </a:p>
          <a:p>
            <a:pPr algn="just"/>
            <a:r>
              <a:rPr lang="en-US" dirty="0" smtClean="0"/>
              <a:t>For example, the following reaction describes the burning (combustion) of carbon:</a:t>
            </a:r>
          </a:p>
          <a:p>
            <a:pPr algn="just"/>
            <a:endParaRPr lang="en-US" dirty="0" smtClean="0"/>
          </a:p>
          <a:p>
            <a:r>
              <a:rPr lang="en-US" dirty="0" smtClean="0"/>
              <a:t>(1) C (s) + O</a:t>
            </a:r>
            <a:r>
              <a:rPr lang="en-US" baseline="-25000" dirty="0" smtClean="0"/>
              <a:t>2</a:t>
            </a:r>
            <a:r>
              <a:rPr lang="en-US" dirty="0" smtClean="0"/>
              <a:t>(g) → CO</a:t>
            </a:r>
            <a:r>
              <a:rPr lang="en-US" baseline="-25000" dirty="0" smtClean="0"/>
              <a:t>2</a:t>
            </a:r>
            <a:r>
              <a:rPr lang="en-US" dirty="0" smtClean="0"/>
              <a:t>(g) ΔH = -393.5 kJ</a:t>
            </a:r>
          </a:p>
          <a:p>
            <a:r>
              <a:rPr lang="en-US" dirty="0" smtClean="0"/>
              <a:t>If not enough oxygen is present, CO rather than CO</a:t>
            </a:r>
            <a:r>
              <a:rPr lang="en-US" baseline="-25000" dirty="0" smtClean="0"/>
              <a:t>2</a:t>
            </a:r>
            <a:r>
              <a:rPr lang="en-US" dirty="0" smtClean="0"/>
              <a:t> is produced:</a:t>
            </a:r>
          </a:p>
          <a:p>
            <a:r>
              <a:rPr lang="en-US" dirty="0" smtClean="0"/>
              <a:t>(2) C (s) + ½ O</a:t>
            </a:r>
            <a:r>
              <a:rPr lang="en-US" baseline="-25000" dirty="0" smtClean="0"/>
              <a:t>2</a:t>
            </a:r>
            <a:r>
              <a:rPr lang="en-US" dirty="0" smtClean="0"/>
              <a:t>(g) → CO (g) ΔH = -110.0 kJ</a:t>
            </a:r>
          </a:p>
          <a:p>
            <a:r>
              <a:rPr lang="en-US" dirty="0" smtClean="0"/>
              <a:t>If more oxygen is now added, CO will undergo further combustion with oxygen:</a:t>
            </a:r>
          </a:p>
          <a:p>
            <a:pPr algn="just"/>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Hess's Law</a:t>
            </a:r>
            <a:endParaRPr lang="en-US" dirty="0"/>
          </a:p>
        </p:txBody>
      </p:sp>
      <p:sp>
        <p:nvSpPr>
          <p:cNvPr id="3" name="Content Placeholder 2"/>
          <p:cNvSpPr>
            <a:spLocks noGrp="1"/>
          </p:cNvSpPr>
          <p:nvPr>
            <p:ph idx="1"/>
          </p:nvPr>
        </p:nvSpPr>
        <p:spPr>
          <a:xfrm>
            <a:off x="304800" y="990600"/>
            <a:ext cx="8382000" cy="5562600"/>
          </a:xfrm>
        </p:spPr>
        <p:txBody>
          <a:bodyPr>
            <a:normAutofit/>
          </a:bodyPr>
          <a:lstStyle/>
          <a:p>
            <a:r>
              <a:rPr lang="en-US" dirty="0" smtClean="0"/>
              <a:t>(3) CO (g) + ½ O</a:t>
            </a:r>
            <a:r>
              <a:rPr lang="en-US" baseline="-25000" dirty="0" smtClean="0"/>
              <a:t>2</a:t>
            </a:r>
            <a:r>
              <a:rPr lang="en-US" dirty="0" smtClean="0"/>
              <a:t>(g) → CO</a:t>
            </a:r>
            <a:r>
              <a:rPr lang="en-US" baseline="-25000" dirty="0" smtClean="0"/>
              <a:t>2</a:t>
            </a:r>
            <a:r>
              <a:rPr lang="en-US" dirty="0" smtClean="0"/>
              <a:t> (g) ΔH = -283.0 kJ</a:t>
            </a:r>
          </a:p>
          <a:p>
            <a:r>
              <a:rPr lang="en-US" dirty="0" smtClean="0"/>
              <a:t>Watch what happens if we add together the second and third reaction:</a:t>
            </a:r>
          </a:p>
          <a:p>
            <a:pPr algn="just"/>
            <a:r>
              <a:rPr lang="en-US" b="1" dirty="0" smtClean="0"/>
              <a:t>Be sure you see how these</a:t>
            </a:r>
            <a:br>
              <a:rPr lang="en-US" b="1" dirty="0" smtClean="0"/>
            </a:br>
            <a:r>
              <a:rPr lang="en-US" b="1" dirty="0" smtClean="0"/>
              <a:t>equations can be added together</a:t>
            </a:r>
            <a:endParaRPr lang="en-US" dirty="0" smtClean="0"/>
          </a:p>
          <a:p>
            <a:pPr algn="just"/>
            <a:r>
              <a:rPr lang="en-US" dirty="0" smtClean="0"/>
              <a:t>Add things that are on the same side of the equation:</a:t>
            </a:r>
          </a:p>
          <a:p>
            <a:pPr algn="just"/>
            <a:r>
              <a:rPr lang="en-US" dirty="0" smtClean="0"/>
              <a:t>½O</a:t>
            </a:r>
            <a:r>
              <a:rPr lang="en-US" baseline="-25000" dirty="0" smtClean="0"/>
              <a:t>2</a:t>
            </a:r>
            <a:r>
              <a:rPr lang="en-US" dirty="0" smtClean="0"/>
              <a:t>+ ½O</a:t>
            </a:r>
            <a:r>
              <a:rPr lang="en-US" baseline="-25000" dirty="0" smtClean="0"/>
              <a:t>2</a:t>
            </a:r>
            <a:r>
              <a:rPr lang="en-US" dirty="0" smtClean="0"/>
              <a:t>= 1 O</a:t>
            </a:r>
            <a:r>
              <a:rPr lang="en-US" baseline="-25000" dirty="0" smtClean="0"/>
              <a:t>2</a:t>
            </a:r>
            <a:endParaRPr lang="en-US" dirty="0" smtClean="0"/>
          </a:p>
          <a:p>
            <a:pPr algn="just"/>
            <a:r>
              <a:rPr lang="en-US" dirty="0" smtClean="0"/>
              <a:t>and cross things out on opposite side of the equation (the CO)</a:t>
            </a:r>
            <a:br>
              <a:rPr lang="en-US" dirty="0" smtClean="0"/>
            </a:br>
            <a:r>
              <a:rPr lang="en-US" dirty="0" smtClean="0"/>
              <a:t/>
            </a:r>
            <a:br>
              <a:rPr lang="en-US" dirty="0" smtClean="0"/>
            </a:br>
            <a:r>
              <a:rPr lang="en-US" dirty="0" smtClean="0"/>
              <a:t>Sometimes you will be left with a "remainder" - things won't cancel completely</a:t>
            </a:r>
          </a:p>
        </p:txBody>
      </p:sp>
      <p:sp>
        <p:nvSpPr>
          <p:cNvPr id="4" name="Slide Number Placeholder 3"/>
          <p:cNvSpPr>
            <a:spLocks noGrp="1"/>
          </p:cNvSpPr>
          <p:nvPr>
            <p:ph type="sldNum" sz="quarter" idx="12"/>
          </p:nvPr>
        </p:nvSpPr>
        <p:spPr/>
        <p:txBody>
          <a:bodyPr/>
          <a:lstStyle/>
          <a:p>
            <a:fld id="{C8A017B1-AA8B-4117-9407-C3AD51B84228}"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Hess's Law</a:t>
            </a:r>
            <a:endParaRPr lang="en-US" dirty="0"/>
          </a:p>
        </p:txBody>
      </p:sp>
      <p:sp>
        <p:nvSpPr>
          <p:cNvPr id="3" name="Content Placeholder 2"/>
          <p:cNvSpPr>
            <a:spLocks noGrp="1"/>
          </p:cNvSpPr>
          <p:nvPr>
            <p:ph idx="1"/>
          </p:nvPr>
        </p:nvSpPr>
        <p:spPr>
          <a:xfrm>
            <a:off x="381000" y="1219200"/>
            <a:ext cx="8305800" cy="5334000"/>
          </a:xfrm>
        </p:spPr>
        <p:txBody>
          <a:bodyPr>
            <a:normAutofit lnSpcReduction="10000"/>
          </a:bodyPr>
          <a:lstStyle/>
          <a:p>
            <a:r>
              <a:rPr lang="en-US" dirty="0" smtClean="0"/>
              <a:t>(2) C (s) + ½ O</a:t>
            </a:r>
            <a:r>
              <a:rPr lang="en-US" baseline="-25000" dirty="0" smtClean="0"/>
              <a:t>2</a:t>
            </a:r>
            <a:r>
              <a:rPr lang="en-US" dirty="0" smtClean="0"/>
              <a:t>(g) → CO (g)</a:t>
            </a:r>
          </a:p>
          <a:p>
            <a:r>
              <a:rPr lang="en-US" dirty="0" smtClean="0"/>
              <a:t>(3) CO (g) + ½ O</a:t>
            </a:r>
            <a:r>
              <a:rPr lang="en-US" baseline="-25000" dirty="0" smtClean="0"/>
              <a:t>2</a:t>
            </a:r>
            <a:r>
              <a:rPr lang="en-US" dirty="0" smtClean="0"/>
              <a:t>(g) → CO</a:t>
            </a:r>
            <a:r>
              <a:rPr lang="en-US" baseline="-25000" dirty="0" smtClean="0"/>
              <a:t>2</a:t>
            </a:r>
            <a:r>
              <a:rPr lang="en-US" dirty="0" smtClean="0"/>
              <a:t> (g) </a:t>
            </a:r>
          </a:p>
          <a:p>
            <a:r>
              <a:rPr lang="en-US" dirty="0" smtClean="0"/>
              <a:t>(1) C (s) + O</a:t>
            </a:r>
            <a:r>
              <a:rPr lang="en-US" baseline="-25000" dirty="0" smtClean="0"/>
              <a:t>2</a:t>
            </a:r>
            <a:r>
              <a:rPr lang="en-US" dirty="0" smtClean="0"/>
              <a:t>(g) → CO</a:t>
            </a:r>
            <a:r>
              <a:rPr lang="en-US" baseline="-25000" dirty="0" smtClean="0"/>
              <a:t>2</a:t>
            </a:r>
            <a:r>
              <a:rPr lang="en-US" dirty="0" smtClean="0"/>
              <a:t>(g) </a:t>
            </a:r>
          </a:p>
          <a:p>
            <a:r>
              <a:rPr lang="en-US" dirty="0" smtClean="0"/>
              <a:t>Now compare the total energy released in the second and third reactions with the amount of energy released in the original reaction</a:t>
            </a:r>
          </a:p>
          <a:p>
            <a:pPr>
              <a:buNone/>
            </a:pPr>
            <a:endParaRPr lang="en-US" dirty="0" smtClean="0"/>
          </a:p>
          <a:p>
            <a:r>
              <a:rPr lang="en-US" dirty="0" err="1" smtClean="0"/>
              <a:t>ΔH</a:t>
            </a:r>
            <a:r>
              <a:rPr lang="en-US" baseline="-25000" dirty="0" err="1" smtClean="0"/>
              <a:t>Reaction</a:t>
            </a:r>
            <a:r>
              <a:rPr lang="en-US" baseline="-25000" dirty="0" smtClean="0"/>
              <a:t> 2	 </a:t>
            </a:r>
            <a:r>
              <a:rPr lang="en-US" dirty="0" smtClean="0"/>
              <a:t>+ </a:t>
            </a:r>
            <a:r>
              <a:rPr lang="en-US" dirty="0" err="1" smtClean="0"/>
              <a:t>ΔH</a:t>
            </a:r>
            <a:r>
              <a:rPr lang="en-US" baseline="-25000" dirty="0" err="1" smtClean="0"/>
              <a:t>Reaction</a:t>
            </a:r>
            <a:r>
              <a:rPr lang="en-US" baseline="-25000" dirty="0" smtClean="0"/>
              <a:t> 3	</a:t>
            </a:r>
            <a:r>
              <a:rPr lang="en-US" dirty="0" smtClean="0"/>
              <a:t> = </a:t>
            </a:r>
            <a:r>
              <a:rPr lang="en-US" dirty="0" err="1" smtClean="0"/>
              <a:t>ΔH</a:t>
            </a:r>
            <a:r>
              <a:rPr lang="en-US" baseline="-25000" dirty="0" err="1" smtClean="0"/>
              <a:t>Reaction</a:t>
            </a:r>
            <a:r>
              <a:rPr lang="en-US" baseline="-25000" dirty="0" smtClean="0"/>
              <a:t> 1</a:t>
            </a:r>
          </a:p>
          <a:p>
            <a:endParaRPr lang="en-US" baseline="-25000" dirty="0" smtClean="0"/>
          </a:p>
          <a:p>
            <a:r>
              <a:rPr lang="en-US" dirty="0" smtClean="0"/>
              <a:t>-110.5 kJ	+   (-283.0 kJ)  =	-393.5 kJ</a:t>
            </a:r>
          </a:p>
          <a:p>
            <a:endParaRPr lang="en-US" dirty="0" smtClean="0"/>
          </a:p>
          <a:p>
            <a:r>
              <a:rPr lang="en-US" dirty="0" smtClean="0"/>
              <a:t>-393.5 kJ			    	   =-393.5 kJ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Hess's Law</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The end result is that it doesn't matter if the reaction proceeds all at once or in series of steps; the net energy change is the same. This illustrates </a:t>
            </a:r>
            <a:r>
              <a:rPr lang="en-US" b="1" dirty="0" smtClean="0"/>
              <a:t>Hess's Law of Constant Heat Summation</a:t>
            </a:r>
            <a:r>
              <a:rPr lang="en-US" dirty="0" smtClean="0"/>
              <a:t>:</a:t>
            </a:r>
          </a:p>
          <a:p>
            <a:endParaRPr lang="en-US" b="1" dirty="0" smtClean="0"/>
          </a:p>
          <a:p>
            <a:r>
              <a:rPr lang="en-US" b="1" dirty="0" smtClean="0"/>
              <a:t>Hess's Law state that:-</a:t>
            </a:r>
            <a:endParaRPr lang="en-US" dirty="0" smtClean="0"/>
          </a:p>
          <a:p>
            <a:pPr algn="just"/>
            <a:r>
              <a:rPr lang="en-US" dirty="0" smtClean="0"/>
              <a:t>The enthalpy change for any reaction depends only on the energy states of the final products and initial reactants and is independent of the pathway or the number of steps between the reactant and product.</a:t>
            </a:r>
          </a:p>
          <a:p>
            <a:pPr algn="just"/>
            <a:r>
              <a:rPr lang="en-US" dirty="0" smtClean="0"/>
              <a:t>ΔH = ∑</a:t>
            </a:r>
            <a:r>
              <a:rPr lang="en-US" dirty="0" err="1" smtClean="0"/>
              <a:t>ΔH</a:t>
            </a:r>
            <a:r>
              <a:rPr lang="en-US" baseline="-25000" dirty="0" err="1" smtClean="0"/>
              <a:t>products</a:t>
            </a:r>
            <a:r>
              <a:rPr lang="en-US" dirty="0" smtClean="0"/>
              <a:t> – ∑</a:t>
            </a:r>
            <a:r>
              <a:rPr lang="en-US" dirty="0" err="1" smtClean="0"/>
              <a:t>ΔH</a:t>
            </a:r>
            <a:r>
              <a:rPr lang="en-US" baseline="-25000" dirty="0" err="1" smtClean="0"/>
              <a:t>reactants</a:t>
            </a: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Hess's Law</a:t>
            </a:r>
            <a:endParaRPr lang="en-US" dirty="0"/>
          </a:p>
        </p:txBody>
      </p:sp>
      <p:sp>
        <p:nvSpPr>
          <p:cNvPr id="3" name="Content Placeholder 2"/>
          <p:cNvSpPr>
            <a:spLocks noGrp="1"/>
          </p:cNvSpPr>
          <p:nvPr>
            <p:ph idx="1"/>
          </p:nvPr>
        </p:nvSpPr>
        <p:spPr>
          <a:xfrm>
            <a:off x="457200" y="1219200"/>
            <a:ext cx="8229600" cy="5105400"/>
          </a:xfrm>
        </p:spPr>
        <p:txBody>
          <a:bodyPr/>
          <a:lstStyle/>
          <a:p>
            <a:r>
              <a:rPr lang="en-US" b="1" dirty="0" smtClean="0"/>
              <a:t>Example: </a:t>
            </a:r>
            <a:r>
              <a:rPr lang="en-US" dirty="0" smtClean="0"/>
              <a:t>Given the intermediate steps in the production of </a:t>
            </a:r>
            <a:r>
              <a:rPr lang="en-US" dirty="0" err="1" smtClean="0"/>
              <a:t>tetraphosphorus</a:t>
            </a:r>
            <a:r>
              <a:rPr lang="en-US" dirty="0" smtClean="0"/>
              <a:t> </a:t>
            </a:r>
            <a:r>
              <a:rPr lang="en-US" dirty="0" err="1" smtClean="0"/>
              <a:t>decaoxide</a:t>
            </a:r>
            <a:r>
              <a:rPr lang="en-US" dirty="0" smtClean="0"/>
              <a:t>, P</a:t>
            </a:r>
            <a:r>
              <a:rPr lang="en-US" baseline="-25000" dirty="0" smtClean="0"/>
              <a:t>4</a:t>
            </a:r>
            <a:r>
              <a:rPr lang="en-US" dirty="0" smtClean="0"/>
              <a:t>O</a:t>
            </a:r>
            <a:r>
              <a:rPr lang="en-US" baseline="-25000" dirty="0" smtClean="0"/>
              <a:t>10</a:t>
            </a:r>
            <a:r>
              <a:rPr lang="en-US" dirty="0" smtClean="0"/>
              <a:t>, calculate </a:t>
            </a:r>
            <a:r>
              <a:rPr lang="en-US" dirty="0" err="1" smtClean="0"/>
              <a:t>ΔH</a:t>
            </a:r>
            <a:r>
              <a:rPr lang="en-US" baseline="-25000" dirty="0" err="1" smtClean="0"/>
              <a:t>f</a:t>
            </a:r>
            <a:r>
              <a:rPr lang="en-US" dirty="0" smtClean="0"/>
              <a:t> for P</a:t>
            </a:r>
            <a:r>
              <a:rPr lang="en-US" baseline="-25000" dirty="0" smtClean="0"/>
              <a:t>4</a:t>
            </a:r>
            <a:r>
              <a:rPr lang="en-US" dirty="0" smtClean="0"/>
              <a:t>O</a:t>
            </a:r>
            <a:r>
              <a:rPr lang="en-US" baseline="-25000" dirty="0" smtClean="0"/>
              <a:t>10</a:t>
            </a:r>
          </a:p>
          <a:p>
            <a:endParaRPr lang="en-US" baseline="-25000" dirty="0" smtClean="0"/>
          </a:p>
          <a:p>
            <a:r>
              <a:rPr lang="en-US" dirty="0" smtClean="0"/>
              <a:t>Given the following reactions:</a:t>
            </a:r>
          </a:p>
          <a:p>
            <a:r>
              <a:rPr lang="en-US" dirty="0" smtClean="0"/>
              <a:t>(1) 4 P + 3 O</a:t>
            </a:r>
            <a:r>
              <a:rPr lang="en-US" baseline="-25000" dirty="0" smtClean="0"/>
              <a:t>2</a:t>
            </a:r>
            <a:r>
              <a:rPr lang="en-US" dirty="0" smtClean="0"/>
              <a:t> → P</a:t>
            </a:r>
            <a:r>
              <a:rPr lang="en-US" baseline="-25000" dirty="0" smtClean="0"/>
              <a:t>4</a:t>
            </a:r>
            <a:r>
              <a:rPr lang="en-US" dirty="0" smtClean="0"/>
              <a:t>O</a:t>
            </a:r>
            <a:r>
              <a:rPr lang="en-US" baseline="-25000" dirty="0" smtClean="0"/>
              <a:t>6</a:t>
            </a:r>
            <a:r>
              <a:rPr lang="en-US" dirty="0" smtClean="0"/>
              <a:t> ΔH = -1640 kJ</a:t>
            </a:r>
            <a:br>
              <a:rPr lang="en-US" dirty="0" smtClean="0"/>
            </a:br>
            <a:r>
              <a:rPr lang="en-US" dirty="0" smtClean="0"/>
              <a:t/>
            </a:r>
            <a:br>
              <a:rPr lang="en-US" dirty="0" smtClean="0"/>
            </a:br>
            <a:r>
              <a:rPr lang="en-US" dirty="0" smtClean="0"/>
              <a:t>(2) P</a:t>
            </a:r>
            <a:r>
              <a:rPr lang="en-US" baseline="-25000" dirty="0" smtClean="0"/>
              <a:t>4</a:t>
            </a:r>
            <a:r>
              <a:rPr lang="en-US" dirty="0" smtClean="0"/>
              <a:t>O</a:t>
            </a:r>
            <a:r>
              <a:rPr lang="en-US" baseline="-25000" dirty="0" smtClean="0"/>
              <a:t>6</a:t>
            </a:r>
            <a:r>
              <a:rPr lang="en-US" dirty="0" smtClean="0"/>
              <a:t> + 2 O</a:t>
            </a:r>
            <a:r>
              <a:rPr lang="en-US" baseline="-25000" dirty="0" smtClean="0"/>
              <a:t>2</a:t>
            </a:r>
            <a:r>
              <a:rPr lang="en-US" dirty="0" smtClean="0"/>
              <a:t> → P</a:t>
            </a:r>
            <a:r>
              <a:rPr lang="en-US" baseline="-25000" dirty="0" smtClean="0"/>
              <a:t>4</a:t>
            </a:r>
            <a:r>
              <a:rPr lang="en-US" dirty="0" smtClean="0"/>
              <a:t>O</a:t>
            </a:r>
            <a:r>
              <a:rPr lang="en-US" baseline="-25000" dirty="0" smtClean="0"/>
              <a:t>10</a:t>
            </a:r>
            <a:r>
              <a:rPr lang="en-US" dirty="0" smtClean="0"/>
              <a:t> ΔH = -1344 kJ</a:t>
            </a:r>
          </a:p>
          <a:p>
            <a:r>
              <a:rPr lang="en-US" dirty="0" smtClean="0"/>
              <a:t>We know that heat of formation reaction involves the production of </a:t>
            </a:r>
            <a:r>
              <a:rPr lang="en-US" b="1" dirty="0" smtClean="0"/>
              <a:t>one mole</a:t>
            </a:r>
            <a:r>
              <a:rPr lang="en-US" dirty="0" smtClean="0"/>
              <a:t> of the compound </a:t>
            </a:r>
            <a:r>
              <a:rPr lang="en-US" b="1" dirty="0" smtClean="0"/>
              <a:t>from it's elements</a:t>
            </a:r>
            <a:r>
              <a:rPr lang="en-US" dirty="0" smtClean="0"/>
              <a:t>. Thus, we want to calculate ΔH for:</a:t>
            </a:r>
          </a:p>
          <a:p>
            <a:r>
              <a:rPr lang="en-US" dirty="0" smtClean="0"/>
              <a:t>(3) 4 P + 5 O</a:t>
            </a:r>
            <a:r>
              <a:rPr lang="en-US" baseline="-25000" dirty="0" smtClean="0"/>
              <a:t>2</a:t>
            </a:r>
            <a:r>
              <a:rPr lang="en-US" dirty="0" smtClean="0"/>
              <a:t> → P</a:t>
            </a:r>
            <a:r>
              <a:rPr lang="en-US" baseline="-25000" dirty="0" smtClean="0"/>
              <a:t>4</a:t>
            </a:r>
            <a:r>
              <a:rPr lang="en-US" dirty="0" smtClean="0"/>
              <a:t>O</a:t>
            </a:r>
            <a:r>
              <a:rPr lang="en-US" baseline="-25000" dirty="0" smtClean="0"/>
              <a:t>10</a:t>
            </a: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Hess's Law</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pPr algn="just"/>
            <a:r>
              <a:rPr lang="en-US" sz="3200" b="1" dirty="0" smtClean="0"/>
              <a:t>Answer</a:t>
            </a:r>
            <a:endParaRPr lang="en-US" sz="3200" dirty="0" smtClean="0"/>
          </a:p>
          <a:p>
            <a:pPr algn="just"/>
            <a:r>
              <a:rPr lang="en-US" sz="3200" dirty="0" smtClean="0"/>
              <a:t>Carefully examine the reactions you are given, and see how they compare with the final equation for which you are asked to determine ΔH. </a:t>
            </a:r>
          </a:p>
          <a:p>
            <a:pPr algn="just"/>
            <a:r>
              <a:rPr lang="en-US" sz="3200" dirty="0" smtClean="0"/>
              <a:t>For this example, we see that if we add reactions (1) and (2) we can obtain the desired heat of formation reaction. Thus, we can also add together the ΔH values to obtain ΔH for the desired reaction:</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Hess's Law</a:t>
            </a:r>
            <a:endParaRPr lang="en-US" dirty="0"/>
          </a:p>
        </p:txBody>
      </p:sp>
      <p:sp>
        <p:nvSpPr>
          <p:cNvPr id="3" name="Content Placeholder 2"/>
          <p:cNvSpPr>
            <a:spLocks noGrp="1"/>
          </p:cNvSpPr>
          <p:nvPr>
            <p:ph idx="1"/>
          </p:nvPr>
        </p:nvSpPr>
        <p:spPr>
          <a:xfrm>
            <a:off x="457200" y="1219200"/>
            <a:ext cx="8229600" cy="5257800"/>
          </a:xfrm>
        </p:spPr>
        <p:txBody>
          <a:bodyPr/>
          <a:lstStyle/>
          <a:p>
            <a:r>
              <a:rPr lang="en-US" dirty="0" smtClean="0"/>
              <a:t>(1) 4 P + 3 O</a:t>
            </a:r>
            <a:r>
              <a:rPr lang="en-US" baseline="-25000" dirty="0" smtClean="0"/>
              <a:t>2</a:t>
            </a:r>
            <a:r>
              <a:rPr lang="en-US" dirty="0" smtClean="0"/>
              <a:t> → P</a:t>
            </a:r>
            <a:r>
              <a:rPr lang="en-US" baseline="-25000" dirty="0" smtClean="0"/>
              <a:t>4</a:t>
            </a:r>
            <a:r>
              <a:rPr lang="en-US" dirty="0" smtClean="0"/>
              <a:t>O</a:t>
            </a:r>
            <a:r>
              <a:rPr lang="en-US" baseline="-25000" dirty="0" smtClean="0"/>
              <a:t>6</a:t>
            </a:r>
            <a:r>
              <a:rPr lang="en-US" dirty="0" smtClean="0"/>
              <a:t> ΔH = -1640kJ</a:t>
            </a:r>
            <a:br>
              <a:rPr lang="en-US" dirty="0" smtClean="0"/>
            </a:br>
            <a:r>
              <a:rPr lang="en-US" dirty="0" smtClean="0"/>
              <a:t/>
            </a:r>
            <a:br>
              <a:rPr lang="en-US" dirty="0" smtClean="0"/>
            </a:br>
            <a:r>
              <a:rPr lang="en-US" dirty="0" smtClean="0"/>
              <a:t>(2) P</a:t>
            </a:r>
            <a:r>
              <a:rPr lang="en-US" baseline="-25000" dirty="0" smtClean="0"/>
              <a:t>4</a:t>
            </a:r>
            <a:r>
              <a:rPr lang="en-US" dirty="0" smtClean="0"/>
              <a:t>O</a:t>
            </a:r>
            <a:r>
              <a:rPr lang="en-US" baseline="-25000" dirty="0" smtClean="0"/>
              <a:t>6</a:t>
            </a:r>
            <a:r>
              <a:rPr lang="en-US" dirty="0" smtClean="0"/>
              <a:t> + 2 O</a:t>
            </a:r>
            <a:r>
              <a:rPr lang="en-US" baseline="-25000" dirty="0" smtClean="0"/>
              <a:t>2</a:t>
            </a:r>
            <a:r>
              <a:rPr lang="en-US" dirty="0" smtClean="0"/>
              <a:t> → P</a:t>
            </a:r>
            <a:r>
              <a:rPr lang="en-US" baseline="-25000" dirty="0" smtClean="0"/>
              <a:t>4</a:t>
            </a:r>
            <a:r>
              <a:rPr lang="en-US" dirty="0" smtClean="0"/>
              <a:t>O</a:t>
            </a:r>
            <a:r>
              <a:rPr lang="en-US" baseline="-25000" dirty="0" smtClean="0"/>
              <a:t>10</a:t>
            </a:r>
            <a:r>
              <a:rPr lang="en-US" dirty="0" smtClean="0"/>
              <a:t> ΔH = -1344 kJ </a:t>
            </a:r>
          </a:p>
          <a:p>
            <a:r>
              <a:rPr lang="en-US" dirty="0" smtClean="0"/>
              <a:t>(3) 4 P + 5 O</a:t>
            </a:r>
            <a:r>
              <a:rPr lang="en-US" baseline="-25000" dirty="0" smtClean="0"/>
              <a:t>2</a:t>
            </a:r>
            <a:r>
              <a:rPr lang="en-US" dirty="0" smtClean="0"/>
              <a:t>→ P</a:t>
            </a:r>
            <a:r>
              <a:rPr lang="en-US" baseline="-25000" dirty="0" smtClean="0"/>
              <a:t>4</a:t>
            </a:r>
            <a:r>
              <a:rPr lang="en-US" dirty="0" smtClean="0"/>
              <a:t>O</a:t>
            </a:r>
            <a:r>
              <a:rPr lang="en-US" baseline="-25000" dirty="0" smtClean="0"/>
              <a:t>10</a:t>
            </a:r>
            <a:r>
              <a:rPr lang="en-US" dirty="0" smtClean="0"/>
              <a:t> </a:t>
            </a:r>
            <a:r>
              <a:rPr lang="en-US" b="1" dirty="0" smtClean="0"/>
              <a:t>ΔH = -2984 kJ</a:t>
            </a:r>
            <a:r>
              <a:rPr lang="en-US" dirty="0" smtClean="0"/>
              <a:t> </a:t>
            </a:r>
            <a:r>
              <a:rPr lang="en-US" b="1" dirty="0" smtClean="0"/>
              <a:t>Answer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b="1" dirty="0" smtClean="0"/>
              <a:t>		Enthalpy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lstStyle/>
          <a:p>
            <a:pPr algn="just"/>
            <a:r>
              <a:rPr lang="en-US" dirty="0" smtClean="0"/>
              <a:t>Enthalpy is the </a:t>
            </a:r>
            <a:r>
              <a:rPr lang="en-US" b="1" dirty="0" smtClean="0"/>
              <a:t>heat content</a:t>
            </a:r>
            <a:r>
              <a:rPr lang="en-US" dirty="0" smtClean="0"/>
              <a:t> of a system, or the </a:t>
            </a:r>
            <a:r>
              <a:rPr lang="en-US" b="1" dirty="0" smtClean="0"/>
              <a:t>amount of energy within a substance</a:t>
            </a:r>
            <a:r>
              <a:rPr lang="en-US" dirty="0" smtClean="0"/>
              <a:t>, both kinetic and potential.</a:t>
            </a:r>
          </a:p>
          <a:p>
            <a:pPr algn="just"/>
            <a:r>
              <a:rPr lang="en-US" dirty="0" smtClean="0"/>
              <a:t>Every substance possesses both stored energy, due to the nature of the chemical (and nuclear) bonds holding the substance together, and kinetic energy which arises from to the constant motion of the particles. This total amount of energy is </a:t>
            </a:r>
            <a:r>
              <a:rPr lang="en-US" b="1" dirty="0" smtClean="0"/>
              <a:t>enthalpy</a:t>
            </a:r>
            <a:r>
              <a:rPr lang="en-US" dirty="0" smtClean="0"/>
              <a: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92500" lnSpcReduction="10000"/>
          </a:bodyPr>
          <a:lstStyle/>
          <a:p>
            <a:r>
              <a:rPr lang="en-US" sz="3200" b="1" dirty="0" smtClean="0"/>
              <a:t>Kinetic Theory of Gases: A Brief Review </a:t>
            </a:r>
          </a:p>
          <a:p>
            <a:endParaRPr lang="en-ZA" sz="3200" dirty="0" smtClean="0"/>
          </a:p>
          <a:p>
            <a:r>
              <a:rPr lang="en-US" sz="3200" dirty="0" smtClean="0"/>
              <a:t>Newton had shown that </a:t>
            </a:r>
            <a:r>
              <a:rPr lang="en-US" sz="3200" i="1" dirty="0" smtClean="0"/>
              <a:t>PV</a:t>
            </a:r>
            <a:r>
              <a:rPr lang="en-US" sz="3200" dirty="0" smtClean="0"/>
              <a:t> = constant  if the repulsion were inverse-square.</a:t>
            </a:r>
          </a:p>
          <a:p>
            <a:pPr>
              <a:buNone/>
            </a:pPr>
            <a:endParaRPr lang="en-ZA" sz="3200" dirty="0" smtClean="0"/>
          </a:p>
          <a:p>
            <a:r>
              <a:rPr lang="en-US" sz="2800" dirty="0" smtClean="0"/>
              <a:t>Avogadro had conjectured that equal volumes of different gases at the same temperature and pressure contained equal numbers of molecules</a:t>
            </a:r>
            <a:endParaRPr lang="en-ZA" sz="3200" dirty="0" smtClean="0"/>
          </a:p>
          <a:p>
            <a:pPr>
              <a:buNone/>
            </a:pPr>
            <a:endParaRPr lang="en-ZA" sz="3200" dirty="0" smtClean="0"/>
          </a:p>
          <a:p>
            <a:r>
              <a:rPr lang="en-US" sz="3000" dirty="0" smtClean="0"/>
              <a:t>We can from all these easily relate the gas pressure to the molecular velocities</a:t>
            </a:r>
          </a:p>
          <a:p>
            <a:pPr>
              <a:buNone/>
            </a:pPr>
            <a:r>
              <a:rPr lang="en-US" dirty="0" smtClean="0"/>
              <a:t>.</a:t>
            </a:r>
          </a:p>
          <a:p>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6</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19200"/>
          </a:xfrm>
        </p:spPr>
        <p:txBody>
          <a:bodyPr>
            <a:normAutofit fontScale="90000"/>
          </a:bodyPr>
          <a:lstStyle/>
          <a:p>
            <a:r>
              <a:rPr lang="en-US" b="1" dirty="0" smtClean="0"/>
              <a:t>		Enthalpy</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lstStyle/>
          <a:p>
            <a:r>
              <a:rPr lang="en-US" b="1" dirty="0" smtClean="0"/>
              <a:t>Symbol for enthalpy: H</a:t>
            </a:r>
            <a:endParaRPr lang="en-US" dirty="0" smtClean="0"/>
          </a:p>
          <a:p>
            <a:r>
              <a:rPr lang="en-US" b="1" dirty="0" smtClean="0"/>
              <a:t>Unit for enthalpy:</a:t>
            </a:r>
            <a:br>
              <a:rPr lang="en-US" b="1" dirty="0" smtClean="0"/>
            </a:br>
            <a:r>
              <a:rPr lang="en-US" b="1" dirty="0" smtClean="0"/>
              <a:t>the joule, J</a:t>
            </a:r>
            <a:endParaRPr lang="en-US" dirty="0" smtClean="0"/>
          </a:p>
          <a:p>
            <a:r>
              <a:rPr lang="en-US" dirty="0" smtClean="0"/>
              <a:t>For chemical reactions</a:t>
            </a:r>
            <a:br>
              <a:rPr lang="en-US" dirty="0" smtClean="0"/>
            </a:br>
            <a:r>
              <a:rPr lang="en-US" dirty="0" smtClean="0"/>
              <a:t>it is more practical</a:t>
            </a:r>
            <a:br>
              <a:rPr lang="en-US" dirty="0" smtClean="0"/>
            </a:br>
            <a:r>
              <a:rPr lang="en-US" dirty="0" smtClean="0"/>
              <a:t>to record enthalpy in </a:t>
            </a:r>
            <a:r>
              <a:rPr lang="en-US" b="1" dirty="0" smtClean="0"/>
              <a:t>kJ</a:t>
            </a:r>
            <a:r>
              <a:rPr lang="en-US" dirty="0" smtClean="0"/>
              <a:t>.</a:t>
            </a:r>
          </a:p>
          <a:p>
            <a:r>
              <a:rPr lang="en-US" dirty="0" smtClean="0"/>
              <a:t>The degree symbol (°) is often used to indicate that a measurement was made under standard conditions. Thus, you will often see the enthalpy symbol with a degree symbol, H°, to indicate that enthalpy was measured under standard conditions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Enthalpy</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486400"/>
          </a:xfrm>
        </p:spPr>
        <p:txBody>
          <a:bodyPr/>
          <a:lstStyle/>
          <a:p>
            <a:pPr algn="just"/>
            <a:r>
              <a:rPr lang="en-US" sz="3600" dirty="0" smtClean="0"/>
              <a:t>In reality we can only measure how much enthalpy </a:t>
            </a:r>
            <a:r>
              <a:rPr lang="en-US" sz="3600" b="1" i="1" dirty="0" smtClean="0"/>
              <a:t>changes</a:t>
            </a:r>
            <a:r>
              <a:rPr lang="en-US" sz="3600" i="1" dirty="0" smtClean="0"/>
              <a:t> </a:t>
            </a:r>
            <a:r>
              <a:rPr lang="en-US" sz="3600" dirty="0" smtClean="0"/>
              <a:t>during a reaction. We use the symbol delta (Δ) to refer to represent change. Therefore, we will generally always refer to the </a:t>
            </a:r>
            <a:r>
              <a:rPr lang="en-US" sz="3600" b="1" dirty="0" smtClean="0"/>
              <a:t>change in enthalpy, or ΔH</a:t>
            </a:r>
            <a:r>
              <a:rPr lang="en-US" sz="3600"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295400"/>
          </a:xfrm>
        </p:spPr>
        <p:txBody>
          <a:bodyPr>
            <a:normAutofit fontScale="90000"/>
          </a:bodyPr>
          <a:lstStyle/>
          <a:p>
            <a:r>
              <a:rPr lang="en-US" b="1" dirty="0" smtClean="0"/>
              <a:t>Entropy as a Measure of Disorder </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257800"/>
          </a:xfrm>
        </p:spPr>
        <p:txBody>
          <a:bodyPr/>
          <a:lstStyle/>
          <a:p>
            <a:pPr algn="just"/>
            <a:r>
              <a:rPr lang="en-US" dirty="0" smtClean="0"/>
              <a:t>Many chemical and physical processes are reversible and yet tend to proceed in a direction in which they are said to be </a:t>
            </a:r>
            <a:r>
              <a:rPr lang="en-US" b="1" dirty="0" smtClean="0"/>
              <a:t>spontaneous</a:t>
            </a:r>
            <a:r>
              <a:rPr lang="en-US" dirty="0" smtClean="0"/>
              <a:t>. This raises an obvious question: What makes a reaction spontaneous? What drives the reaction in one direction and not the other? </a:t>
            </a:r>
          </a:p>
          <a:p>
            <a:pPr algn="just"/>
            <a:r>
              <a:rPr lang="en-US" dirty="0" smtClean="0"/>
              <a:t>So many spontaneous reactions are exothermic that it is tempting to assume that one of the driving forces that determines whether a reaction is spontaneous is a tendency to give off energy, but we will soon find out that this is not always true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400" b="1" dirty="0" smtClean="0"/>
              <a:t>Entropy and the second law of thermodynamics</a:t>
            </a:r>
            <a:endParaRPr lang="en-US" sz="4400" b="1" dirty="0"/>
          </a:p>
        </p:txBody>
      </p:sp>
      <p:sp>
        <p:nvSpPr>
          <p:cNvPr id="3" name="Content Placeholder 2"/>
          <p:cNvSpPr>
            <a:spLocks noGrp="1"/>
          </p:cNvSpPr>
          <p:nvPr>
            <p:ph idx="1"/>
          </p:nvPr>
        </p:nvSpPr>
        <p:spPr>
          <a:xfrm>
            <a:off x="457200" y="1600200"/>
            <a:ext cx="8229600" cy="4724400"/>
          </a:xfrm>
        </p:spPr>
        <p:txBody>
          <a:bodyPr>
            <a:normAutofit/>
          </a:bodyPr>
          <a:lstStyle/>
          <a:p>
            <a:pPr algn="just"/>
            <a:r>
              <a:rPr lang="en-US" sz="3600" dirty="0" smtClean="0"/>
              <a:t>The ‘second law of thermodynamics’ says a process occurs spontaneously only when the concomitant </a:t>
            </a:r>
            <a:r>
              <a:rPr lang="en-US" sz="3600" i="1" dirty="0" smtClean="0"/>
              <a:t>energetic disorder increases. We </a:t>
            </a:r>
            <a:r>
              <a:rPr lang="en-US" sz="3600" dirty="0" smtClean="0"/>
              <a:t>can usually approximate, and talk in terms of ‘disorder’ alone.</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447800"/>
          </a:xfrm>
        </p:spPr>
        <p:txBody>
          <a:bodyPr>
            <a:normAutofit/>
          </a:bodyPr>
          <a:lstStyle/>
          <a:p>
            <a:r>
              <a:rPr lang="en-US" sz="4400" b="1" dirty="0" smtClean="0"/>
              <a:t>Entropy and the second law of thermodynamics</a:t>
            </a:r>
            <a:endParaRPr lang="en-US" sz="4400" b="1" dirty="0"/>
          </a:p>
        </p:txBody>
      </p:sp>
      <p:sp>
        <p:nvSpPr>
          <p:cNvPr id="3" name="Content Placeholder 2"/>
          <p:cNvSpPr>
            <a:spLocks noGrp="1"/>
          </p:cNvSpPr>
          <p:nvPr>
            <p:ph idx="1"/>
          </p:nvPr>
        </p:nvSpPr>
        <p:spPr>
          <a:xfrm>
            <a:off x="457200" y="1752600"/>
            <a:ext cx="8229600" cy="4572000"/>
          </a:xfrm>
        </p:spPr>
        <p:txBody>
          <a:bodyPr>
            <a:normAutofit/>
          </a:bodyPr>
          <a:lstStyle/>
          <a:p>
            <a:pPr algn="just"/>
            <a:r>
              <a:rPr lang="en-US" sz="3200" dirty="0" smtClean="0"/>
              <a:t>In another words a physicochemical process only occurs spontaneously if accompanied by an increase in the entropy </a:t>
            </a:r>
            <a:r>
              <a:rPr lang="en-US" sz="3200" i="1" dirty="0" smtClean="0"/>
              <a:t>S. By corollary, a non-spontaneous </a:t>
            </a:r>
            <a:r>
              <a:rPr lang="en-US" sz="3200" dirty="0" smtClean="0"/>
              <a:t>process – one that we can force to occur by externally adding</a:t>
            </a:r>
          </a:p>
          <a:p>
            <a:pPr algn="just">
              <a:buNone/>
            </a:pPr>
            <a:r>
              <a:rPr lang="en-US" sz="3200" dirty="0" smtClean="0"/>
              <a:t>energy – would proceed concurrently with a decrease in the energetic disorder.</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4400" b="1" dirty="0" smtClean="0"/>
              <a:t>Entropy and the second law of thermodynamics</a:t>
            </a:r>
            <a:endParaRPr lang="en-US" sz="4400"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sz="3600" dirty="0" smtClean="0"/>
              <a:t>We can often think of entropy merely in terms of spatial disorder, like the example of sugar grains  pouring on the ground; but the entropy of a substance is properly the extent of </a:t>
            </a:r>
            <a:r>
              <a:rPr lang="en-US" sz="3600" i="1" dirty="0" smtClean="0"/>
              <a:t>energetic disorder. Molecules of </a:t>
            </a:r>
            <a:r>
              <a:rPr lang="en-US" sz="3600" dirty="0" smtClean="0"/>
              <a:t>hot and cold water in a bath exchange energy in order to maximize the randomness of their energies</a:t>
            </a:r>
            <a:r>
              <a:rPr lang="en-US" dirty="0" smtClean="0"/>
              <a: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b="1" dirty="0" smtClean="0"/>
              <a:t>Spontaneity and the sign of S</a:t>
            </a:r>
            <a:endParaRPr lang="en-US" sz="4400" b="1"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66</a:t>
            </a:fld>
            <a:endParaRPr lang="en-US"/>
          </a:p>
        </p:txBody>
      </p:sp>
      <p:sp>
        <p:nvSpPr>
          <p:cNvPr id="5" name="Content Placeholder 4"/>
          <p:cNvSpPr>
            <a:spLocks noGrp="1"/>
          </p:cNvSpPr>
          <p:nvPr>
            <p:ph idx="1"/>
          </p:nvPr>
        </p:nvSpPr>
        <p:spPr>
          <a:xfrm>
            <a:off x="304800" y="1371600"/>
            <a:ext cx="8534400" cy="5105400"/>
          </a:xfrm>
        </p:spPr>
        <p:txBody>
          <a:bodyPr>
            <a:normAutofit lnSpcReduction="10000"/>
          </a:bodyPr>
          <a:lstStyle/>
          <a:p>
            <a:pPr algn="just"/>
            <a:r>
              <a:rPr lang="en-US" dirty="0" smtClean="0"/>
              <a:t>Liquids can flow (and hence transfer energy by inelastic collisions), so they will have a distribution of energies. Molecules in the liquid state possess a certain extent of energetic disorder and, therefore, have a certain extent of entropy </a:t>
            </a:r>
            <a:r>
              <a:rPr lang="en-US" i="1" dirty="0" smtClean="0"/>
              <a:t>S. By contrast, molecules </a:t>
            </a:r>
            <a:r>
              <a:rPr lang="en-US" dirty="0" smtClean="0"/>
              <a:t>in the gas phase have a greater freedom to move than do liquids, because there is a greater scope for physical movement: restrictions arising from hydrogen bonds or other physicochemical interactions are absent, and the large distances between each molecule allow for wider variations in speed, and hence in energy. Gas molecules, therefore, have greater entropy than do the liquids from which they derive. We deduce the simple result </a:t>
            </a:r>
            <a:r>
              <a:rPr lang="en-US" i="1" dirty="0" smtClean="0"/>
              <a:t>S(g) &gt; S(l) &gt; S(S) </a:t>
            </a:r>
            <a:r>
              <a:rPr lang="en-US" dirty="0" smtClean="0"/>
              <a: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4400" b="1" dirty="0" smtClean="0"/>
              <a:t>Spontaneity and the sign of S</a:t>
            </a:r>
            <a:endParaRPr lang="en-US" sz="4400" b="1" dirty="0"/>
          </a:p>
        </p:txBody>
      </p:sp>
      <p:sp>
        <p:nvSpPr>
          <p:cNvPr id="3" name="Content Placeholder 2"/>
          <p:cNvSpPr>
            <a:spLocks noGrp="1"/>
          </p:cNvSpPr>
          <p:nvPr>
            <p:ph idx="1"/>
          </p:nvPr>
        </p:nvSpPr>
        <p:spPr>
          <a:xfrm>
            <a:off x="457200" y="1600200"/>
            <a:ext cx="8229600" cy="4800600"/>
          </a:xfrm>
        </p:spPr>
        <p:txBody>
          <a:bodyPr/>
          <a:lstStyle/>
          <a:p>
            <a:pPr algn="just"/>
            <a:r>
              <a:rPr lang="en-US" dirty="0" smtClean="0"/>
              <a:t>We could obtain this result more rigorously. We have met the symbol ‘’ several times already, and recall its definition ‘final state minus initial state’, so the change in entropy </a:t>
            </a:r>
            <a:r>
              <a:rPr lang="en-US" i="1" dirty="0" smtClean="0"/>
              <a:t>S for any process is given by the simple equation S</a:t>
            </a:r>
            <a:r>
              <a:rPr lang="en-US" i="1" baseline="-25000" dirty="0" smtClean="0"/>
              <a:t>(process) </a:t>
            </a:r>
            <a:r>
              <a:rPr lang="en-US" i="1" dirty="0" smtClean="0"/>
              <a:t>= S</a:t>
            </a:r>
            <a:r>
              <a:rPr lang="en-US" i="1" baseline="-25000" dirty="0" smtClean="0"/>
              <a:t>(final state) </a:t>
            </a:r>
            <a:r>
              <a:rPr lang="en-US" i="1" dirty="0" smtClean="0"/>
              <a:t>− S</a:t>
            </a:r>
            <a:r>
              <a:rPr lang="en-US" i="1" baseline="-25000" dirty="0" smtClean="0"/>
              <a:t>(initial</a:t>
            </a:r>
            <a:r>
              <a:rPr lang="en-US" i="1" dirty="0" smtClean="0"/>
              <a:t> </a:t>
            </a:r>
            <a:r>
              <a:rPr lang="en-US" i="1" baseline="-25000" dirty="0" smtClean="0"/>
              <a:t>state)</a:t>
            </a:r>
          </a:p>
          <a:p>
            <a:pPr algn="just"/>
            <a:endParaRPr lang="en-US" i="1" baseline="-25000" dirty="0" smtClean="0"/>
          </a:p>
          <a:p>
            <a:r>
              <a:rPr lang="en-US" dirty="0" smtClean="0"/>
              <a:t>A spontaneous process is accompanied by a </a:t>
            </a:r>
            <a:r>
              <a:rPr lang="en-US" i="1" dirty="0" smtClean="0"/>
              <a:t>positive value of 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400" b="1" dirty="0" smtClean="0"/>
              <a:t>Spontaneity and the sign of S</a:t>
            </a:r>
            <a:endParaRPr lang="en-US" sz="4400" b="1" dirty="0"/>
          </a:p>
        </p:txBody>
      </p:sp>
      <p:sp>
        <p:nvSpPr>
          <p:cNvPr id="3" name="Content Placeholder 2"/>
          <p:cNvSpPr>
            <a:spLocks noGrp="1"/>
          </p:cNvSpPr>
          <p:nvPr>
            <p:ph idx="1"/>
          </p:nvPr>
        </p:nvSpPr>
        <p:spPr>
          <a:xfrm>
            <a:off x="304800" y="1447800"/>
            <a:ext cx="8382000" cy="4953000"/>
          </a:xfrm>
        </p:spPr>
        <p:txBody>
          <a:bodyPr>
            <a:normAutofit/>
          </a:bodyPr>
          <a:lstStyle/>
          <a:p>
            <a:pPr algn="just"/>
            <a:r>
              <a:rPr lang="en-US" sz="3600" dirty="0" smtClean="0"/>
              <a:t>If the final disorder of a spontaneous process is greater than the initial disorder, then  the </a:t>
            </a:r>
            <a:r>
              <a:rPr lang="en-US" sz="3600" i="1" dirty="0" smtClean="0"/>
              <a:t>spontaneous process is accompanied by S of positive sign. This </a:t>
            </a:r>
            <a:r>
              <a:rPr lang="en-US" sz="3600" dirty="0" smtClean="0"/>
              <a:t>will remain our working definition of spontaneity.</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r>
              <a:rPr lang="en-US" sz="4400" b="1" dirty="0" smtClean="0"/>
              <a:t>Mathematical Statement of the Second Law: Entropy</a:t>
            </a:r>
            <a:endParaRPr lang="en-US" sz="4400" dirty="0"/>
          </a:p>
        </p:txBody>
      </p:sp>
      <p:sp>
        <p:nvSpPr>
          <p:cNvPr id="3" name="Content Placeholder 2"/>
          <p:cNvSpPr>
            <a:spLocks noGrp="1"/>
          </p:cNvSpPr>
          <p:nvPr>
            <p:ph idx="1"/>
          </p:nvPr>
        </p:nvSpPr>
        <p:spPr>
          <a:xfrm>
            <a:off x="457200" y="1600200"/>
            <a:ext cx="8229600" cy="5029200"/>
          </a:xfrm>
        </p:spPr>
        <p:txBody>
          <a:bodyPr>
            <a:normAutofit/>
          </a:bodyPr>
          <a:lstStyle/>
          <a:p>
            <a:pPr algn="just"/>
            <a:r>
              <a:rPr lang="en-US" sz="3200" dirty="0" smtClean="0"/>
              <a:t>The second law of thermodynamics can be stated mathematically in a way that defines a new state function.</a:t>
            </a:r>
          </a:p>
          <a:p>
            <a:pPr algn="just"/>
            <a:endParaRPr lang="en-US" sz="3200" dirty="0" smtClean="0"/>
          </a:p>
          <a:p>
            <a:pPr algn="just"/>
            <a:r>
              <a:rPr lang="en-US" sz="3200" i="1" dirty="0" err="1" smtClean="0"/>
              <a:t>dS</a:t>
            </a:r>
            <a:r>
              <a:rPr lang="en-US" sz="3200" i="1" dirty="0" smtClean="0"/>
              <a:t> = dq</a:t>
            </a:r>
            <a:r>
              <a:rPr lang="en-US" sz="3200" i="1" baseline="-25000" dirty="0" smtClean="0"/>
              <a:t>rev</a:t>
            </a:r>
            <a:r>
              <a:rPr lang="en-US" sz="3200" i="1" dirty="0" smtClean="0"/>
              <a:t>/T </a:t>
            </a:r>
            <a:r>
              <a:rPr lang="en-US" sz="3200" dirty="0" smtClean="0"/>
              <a:t>(definition of the entropy </a:t>
            </a:r>
            <a:r>
              <a:rPr lang="en-US" sz="3200" i="1" dirty="0" smtClean="0"/>
              <a:t>S)</a:t>
            </a:r>
          </a:p>
          <a:p>
            <a:pPr algn="just"/>
            <a:r>
              <a:rPr lang="en-US" sz="3200" i="1" dirty="0" smtClean="0"/>
              <a:t>Where q is the internal energy of the system and T is the temperature of the system.</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r>
              <a:rPr lang="en-US" sz="3200" b="1" dirty="0" smtClean="0"/>
              <a:t>Postulates</a:t>
            </a:r>
            <a:endParaRPr lang="en-US" b="1" dirty="0" smtClean="0"/>
          </a:p>
          <a:p>
            <a:pPr lvl="0"/>
            <a:r>
              <a:rPr lang="en-US" dirty="0" smtClean="0"/>
              <a:t>A gas consists of a collection of small particles traveling in straight-line motion and obeying Newton's Laws.</a:t>
            </a:r>
          </a:p>
          <a:p>
            <a:pPr lvl="0"/>
            <a:r>
              <a:rPr lang="en-US" dirty="0" smtClean="0"/>
              <a:t>The molecules in a gas occupy no volume (that is, they are points).</a:t>
            </a:r>
          </a:p>
          <a:p>
            <a:pPr lvl="0"/>
            <a:r>
              <a:rPr lang="en-US" dirty="0" smtClean="0"/>
              <a:t>Collisions between molecules are perfectly elastic (that is, no energy is gained or lost during the collision).</a:t>
            </a:r>
          </a:p>
          <a:p>
            <a:pPr lvl="0"/>
            <a:r>
              <a:rPr lang="en-US" dirty="0" smtClean="0"/>
              <a:t>There are no attractive or repulsive forces between the molecules.</a:t>
            </a:r>
          </a:p>
          <a:p>
            <a:pPr lvl="0"/>
            <a:r>
              <a:rPr lang="en-US" dirty="0" smtClean="0"/>
              <a:t>The average kinetic energy of a molecule is 3</a:t>
            </a:r>
            <a:r>
              <a:rPr lang="en-US" i="1" dirty="0" smtClean="0"/>
              <a:t>kT</a:t>
            </a:r>
            <a:r>
              <a:rPr lang="en-US" dirty="0" smtClean="0"/>
              <a:t>/2. (</a:t>
            </a:r>
            <a:r>
              <a:rPr lang="en-US" i="1" dirty="0" smtClean="0"/>
              <a:t>T</a:t>
            </a:r>
            <a:r>
              <a:rPr lang="en-US" dirty="0" smtClean="0"/>
              <a:t> is the absolute temperature and </a:t>
            </a:r>
            <a:r>
              <a:rPr lang="en-US" i="1" dirty="0" smtClean="0"/>
              <a:t>k</a:t>
            </a:r>
            <a:r>
              <a:rPr lang="en-US" dirty="0" smtClean="0"/>
              <a:t> is the Boltzmann constant.)</a:t>
            </a:r>
          </a:p>
          <a:p>
            <a:pPr>
              <a:buNone/>
            </a:pP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7</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Mathematical Statement of the Second Law: Entropy</a:t>
            </a:r>
            <a:endParaRPr lang="en-US" dirty="0"/>
          </a:p>
        </p:txBody>
      </p:sp>
      <p:sp>
        <p:nvSpPr>
          <p:cNvPr id="3" name="Content Placeholder 2"/>
          <p:cNvSpPr>
            <a:spLocks noGrp="1"/>
          </p:cNvSpPr>
          <p:nvPr>
            <p:ph idx="1"/>
          </p:nvPr>
        </p:nvSpPr>
        <p:spPr>
          <a:xfrm>
            <a:off x="457200" y="1219200"/>
            <a:ext cx="8229600" cy="5257800"/>
          </a:xfrm>
        </p:spPr>
        <p:txBody>
          <a:bodyPr/>
          <a:lstStyle/>
          <a:p>
            <a:pPr algn="just"/>
            <a:r>
              <a:rPr lang="en-US" dirty="0" smtClean="0"/>
              <a:t>The mathematical statement of the second law establishes a new state function, the entropy, denoted by </a:t>
            </a:r>
            <a:r>
              <a:rPr lang="en-US" i="1" dirty="0" smtClean="0"/>
              <a:t>S and defined through its differential by</a:t>
            </a:r>
          </a:p>
          <a:p>
            <a:pPr algn="just">
              <a:buNone/>
            </a:pPr>
            <a:r>
              <a:rPr lang="en-US" i="1" dirty="0" smtClean="0"/>
              <a:t>		</a:t>
            </a:r>
            <a:r>
              <a:rPr lang="en-US" i="1" dirty="0" err="1" smtClean="0"/>
              <a:t>dS</a:t>
            </a:r>
            <a:r>
              <a:rPr lang="en-US" i="1" dirty="0" smtClean="0"/>
              <a:t>  = dq</a:t>
            </a:r>
            <a:r>
              <a:rPr lang="en-US" i="1" baseline="-25000" dirty="0" smtClean="0"/>
              <a:t>rev</a:t>
            </a:r>
            <a:r>
              <a:rPr lang="en-US" i="1" dirty="0" smtClean="0"/>
              <a:t>/ T</a:t>
            </a:r>
          </a:p>
          <a:p>
            <a:pPr algn="just"/>
            <a:r>
              <a:rPr lang="en-US" dirty="0" smtClean="0"/>
              <a:t>The </a:t>
            </a:r>
            <a:r>
              <a:rPr lang="en-US" i="1" dirty="0" err="1" smtClean="0"/>
              <a:t>Clausius</a:t>
            </a:r>
            <a:r>
              <a:rPr lang="en-US" i="1" dirty="0" smtClean="0"/>
              <a:t> statement is: It is impossible for a process to occur that has the sole effect of removing a quantity of heat from an object at a lower temperature and transferring this quantity of heat to an object at a higher temperature. In other words, heat cannot flow spontaneously from a cooler to a hotter object if nothing else happens</a:t>
            </a:r>
          </a:p>
          <a:p>
            <a:pPr algn="just"/>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Second Law: Entropy</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The </a:t>
            </a:r>
            <a:r>
              <a:rPr lang="en-US" dirty="0" err="1" smtClean="0"/>
              <a:t>Clausius</a:t>
            </a:r>
            <a:r>
              <a:rPr lang="en-US" dirty="0" smtClean="0"/>
              <a:t> statement applies only to cyclic processes. Heat can be completely turned into work done on the surroundings without violating the second law if the system undergoes a process that is not cyclic.</a:t>
            </a:r>
          </a:p>
          <a:p>
            <a:endParaRPr lang="en-US" dirty="0" smtClean="0"/>
          </a:p>
          <a:p>
            <a:r>
              <a:rPr lang="en-US" dirty="0" smtClean="0"/>
              <a:t>Example, By inspection alone, decide whether the</a:t>
            </a:r>
            <a:r>
              <a:rPr lang="en-US" b="1" dirty="0" smtClean="0"/>
              <a:t> </a:t>
            </a:r>
            <a:r>
              <a:rPr lang="en-US" dirty="0" smtClean="0"/>
              <a:t>sublimation of iodine will occur spontaneously or not:</a:t>
            </a:r>
          </a:p>
          <a:p>
            <a:pPr>
              <a:buNone/>
            </a:pPr>
            <a:r>
              <a:rPr lang="en-US" dirty="0" smtClean="0"/>
              <a:t>	I2</a:t>
            </a:r>
            <a:r>
              <a:rPr lang="en-US" i="1" dirty="0" smtClean="0"/>
              <a:t>(s) −−−→ I2(g)</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lstStyle/>
          <a:p>
            <a:r>
              <a:rPr lang="en-US" dirty="0" smtClean="0"/>
              <a:t>Answer for Example</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US" dirty="0" smtClean="0"/>
              <a:t>Molecules in the gas phase have more entropy than molecules in the liquid phase; and molecules in the liquid phase have more entropy than molecules in the solid state. As an excellent generalization, the relative order of the entropies is given by </a:t>
            </a:r>
            <a:r>
              <a:rPr lang="en-US" i="1" dirty="0" smtClean="0"/>
              <a:t>S(g) &gt; S(l) &gt; S(s)</a:t>
            </a:r>
          </a:p>
          <a:p>
            <a:pPr algn="just"/>
            <a:endParaRPr lang="en-US" i="1" dirty="0" smtClean="0"/>
          </a:p>
          <a:p>
            <a:r>
              <a:rPr lang="en-US" dirty="0" smtClean="0"/>
              <a:t>The product of sublimation is a gas, and the precursor is a solid. Clearly, the product has greater entropy than the starting material, so </a:t>
            </a:r>
            <a:r>
              <a:rPr lang="en-US" i="1" dirty="0" smtClean="0"/>
              <a:t>S increases during sublimation. The process is spontaneous </a:t>
            </a:r>
            <a:r>
              <a:rPr lang="en-US" dirty="0" smtClean="0"/>
              <a:t>because </a:t>
            </a:r>
            <a:r>
              <a:rPr lang="en-US" i="1" dirty="0" smtClean="0"/>
              <a:t>S is positive.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143000"/>
          </a:xfrm>
        </p:spPr>
        <p:txBody>
          <a:bodyPr>
            <a:normAutofit fontScale="90000"/>
          </a:bodyPr>
          <a:lstStyle/>
          <a:p>
            <a:r>
              <a:rPr lang="en-US" b="1" dirty="0" smtClean="0"/>
              <a:t>Entropy is a Function of Temperature</a:t>
            </a:r>
            <a:endParaRPr lang="en-US" b="1" dirty="0"/>
          </a:p>
        </p:txBody>
      </p:sp>
      <p:sp>
        <p:nvSpPr>
          <p:cNvPr id="3" name="Content Placeholder 2"/>
          <p:cNvSpPr>
            <a:spLocks noGrp="1"/>
          </p:cNvSpPr>
          <p:nvPr>
            <p:ph idx="1"/>
          </p:nvPr>
        </p:nvSpPr>
        <p:spPr>
          <a:xfrm>
            <a:off x="304800" y="1219200"/>
            <a:ext cx="8382000" cy="5334000"/>
          </a:xfrm>
        </p:spPr>
        <p:txBody>
          <a:bodyPr>
            <a:normAutofit lnSpcReduction="10000"/>
          </a:bodyPr>
          <a:lstStyle/>
          <a:p>
            <a:pPr algn="just"/>
            <a:r>
              <a:rPr lang="en-US" i="1" dirty="0" smtClean="0"/>
              <a:t>Brownian motion is the random movement of small, solid particles sitting on the </a:t>
            </a:r>
            <a:r>
              <a:rPr lang="en-US" dirty="0" smtClean="0"/>
              <a:t>surface of water. They are held in position by the surface tension </a:t>
            </a:r>
            <a:r>
              <a:rPr lang="en-US" i="1" dirty="0" smtClean="0"/>
              <a:t>γ of the meniscus.</a:t>
            </a:r>
          </a:p>
          <a:p>
            <a:pPr algn="just"/>
            <a:r>
              <a:rPr lang="en-US" dirty="0" smtClean="0"/>
              <a:t>These water molecules move and jostle continually as a consequence of their own internal energy. Warming the water increases the internal energy, itself causing the molecules to move faster than if the water was cool.</a:t>
            </a:r>
          </a:p>
          <a:p>
            <a:r>
              <a:rPr lang="en-US" dirty="0" smtClean="0"/>
              <a:t>Brownian motion’ is a </a:t>
            </a:r>
            <a:r>
              <a:rPr lang="en-US" i="1" dirty="0" smtClean="0"/>
              <a:t>macroscopic observation </a:t>
            </a:r>
            <a:r>
              <a:rPr lang="en-US" dirty="0" smtClean="0"/>
              <a:t>of entropy</a:t>
            </a:r>
          </a:p>
          <a:p>
            <a:r>
              <a:rPr lang="en-US" dirty="0" smtClean="0"/>
              <a:t>The enhanced randomness is a consequence of the water molecules having higher entropy at the higher temperature. Entropy is a function of temperature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Work Examples</a:t>
            </a:r>
            <a:endParaRPr lang="en-US" dirty="0"/>
          </a:p>
        </p:txBody>
      </p:sp>
      <p:sp>
        <p:nvSpPr>
          <p:cNvPr id="3" name="Content Placeholder 2"/>
          <p:cNvSpPr>
            <a:spLocks noGrp="1"/>
          </p:cNvSpPr>
          <p:nvPr>
            <p:ph idx="1"/>
          </p:nvPr>
        </p:nvSpPr>
        <p:spPr/>
        <p:txBody>
          <a:bodyPr/>
          <a:lstStyle/>
          <a:p>
            <a:pPr algn="just"/>
            <a:r>
              <a:rPr lang="en-US" sz="3600" dirty="0" smtClean="0"/>
              <a:t>Calculate Δ</a:t>
            </a:r>
            <a:r>
              <a:rPr lang="en-US" sz="3600" i="1" dirty="0" smtClean="0"/>
              <a:t>S</a:t>
            </a:r>
            <a:r>
              <a:rPr lang="en-US" sz="3600" dirty="0" smtClean="0"/>
              <a:t> for the reversible expansion of 1.00 mol of argon from 2.00 L  to 20.00 L at a constant temperature of 298.15K, given that q of argon in this  reaction =  5757 J mol</a:t>
            </a:r>
            <a:r>
              <a:rPr lang="en-US" sz="3600" baseline="30000" dirty="0" smtClean="0"/>
              <a:t>−1</a:t>
            </a:r>
            <a:endParaRPr lang="en-US" sz="36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Work Example</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r>
              <a:rPr lang="en-US" sz="3200" dirty="0" smtClean="0"/>
              <a:t>The mathematical expression of the second law is </a:t>
            </a:r>
          </a:p>
          <a:p>
            <a:endParaRPr lang="en-US" sz="3200" dirty="0" smtClean="0"/>
          </a:p>
          <a:p>
            <a:r>
              <a:rPr lang="en-US" sz="3200" dirty="0" smtClean="0"/>
              <a:t>∆S = Q </a:t>
            </a:r>
            <a:r>
              <a:rPr lang="en-US" sz="3200" baseline="-25000" dirty="0" smtClean="0"/>
              <a:t>rev</a:t>
            </a:r>
            <a:r>
              <a:rPr lang="en-US" sz="3200" dirty="0" smtClean="0"/>
              <a:t> \T </a:t>
            </a:r>
          </a:p>
          <a:p>
            <a:endParaRPr lang="en-US" sz="3200" dirty="0" smtClean="0"/>
          </a:p>
          <a:p>
            <a:r>
              <a:rPr lang="en-US" sz="3200" dirty="0" smtClean="0"/>
              <a:t>Given  Q</a:t>
            </a:r>
            <a:r>
              <a:rPr lang="en-US" sz="3200" baseline="-25000" dirty="0" smtClean="0"/>
              <a:t>rev</a:t>
            </a:r>
            <a:r>
              <a:rPr lang="en-US" sz="3200" dirty="0" smtClean="0"/>
              <a:t> = 5757 J mol</a:t>
            </a:r>
            <a:r>
              <a:rPr lang="en-US" sz="3200" baseline="30000" dirty="0" smtClean="0"/>
              <a:t>−1</a:t>
            </a:r>
            <a:endParaRPr lang="en-US" sz="3200" dirty="0" smtClean="0"/>
          </a:p>
          <a:p>
            <a:r>
              <a:rPr lang="en-US" sz="3200" dirty="0" smtClean="0"/>
              <a:t>   T = 298.15K</a:t>
            </a:r>
          </a:p>
          <a:p>
            <a:r>
              <a:rPr lang="en-US" sz="3200" baseline="30000" dirty="0" smtClean="0"/>
              <a:t> </a:t>
            </a:r>
            <a:r>
              <a:rPr lang="en-US" sz="3200" dirty="0" smtClean="0"/>
              <a:t>∆S = 5757 J mol</a:t>
            </a:r>
            <a:r>
              <a:rPr lang="en-US" sz="3200" baseline="30000" dirty="0" smtClean="0"/>
              <a:t>−1 </a:t>
            </a:r>
            <a:r>
              <a:rPr lang="en-US" sz="3200" dirty="0" smtClean="0"/>
              <a:t>\ 298.15K = 19.31JK</a:t>
            </a:r>
            <a:r>
              <a:rPr lang="en-US" sz="3200" baseline="30000" dirty="0" smtClean="0"/>
              <a:t>-1</a:t>
            </a:r>
            <a:endParaRPr lang="en-US" sz="3200" baseline="30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Entropy Calculation</a:t>
            </a:r>
            <a:endParaRPr lang="en-US" dirty="0"/>
          </a:p>
        </p:txBody>
      </p:sp>
      <p:sp>
        <p:nvSpPr>
          <p:cNvPr id="3" name="Content Placeholder 2"/>
          <p:cNvSpPr>
            <a:spLocks noGrp="1"/>
          </p:cNvSpPr>
          <p:nvPr>
            <p:ph idx="1"/>
          </p:nvPr>
        </p:nvSpPr>
        <p:spPr/>
        <p:txBody>
          <a:bodyPr>
            <a:normAutofit/>
          </a:bodyPr>
          <a:lstStyle/>
          <a:p>
            <a:pPr algn="just"/>
            <a:r>
              <a:rPr lang="en-US" sz="3200" dirty="0" smtClean="0"/>
              <a:t>For isothermal reversible volume changes in a system consisting of an ideal gas, </a:t>
            </a:r>
            <a:r>
              <a:rPr lang="en-US" sz="3200" i="1" dirty="0" smtClean="0"/>
              <a:t>q</a:t>
            </a:r>
            <a:r>
              <a:rPr lang="en-US" sz="3200" i="1" baseline="-25000" dirty="0" smtClean="0"/>
              <a:t>rev</a:t>
            </a:r>
            <a:r>
              <a:rPr lang="en-US" sz="3200" i="1" dirty="0" smtClean="0"/>
              <a:t> </a:t>
            </a:r>
            <a:r>
              <a:rPr lang="en-US" sz="3200" dirty="0" smtClean="0"/>
              <a:t>is given by  </a:t>
            </a:r>
            <a:r>
              <a:rPr lang="el-GR" sz="3200" dirty="0" smtClean="0"/>
              <a:t>Δ</a:t>
            </a:r>
            <a:r>
              <a:rPr lang="en-US" sz="3200" i="1" dirty="0" smtClean="0"/>
              <a:t>S =  </a:t>
            </a:r>
            <a:r>
              <a:rPr lang="en-US" sz="3200" i="1" dirty="0" err="1" smtClean="0"/>
              <a:t>nR</a:t>
            </a:r>
            <a:r>
              <a:rPr lang="en-US" sz="3200" i="1" dirty="0" smtClean="0"/>
              <a:t> lnV2\V1</a:t>
            </a:r>
          </a:p>
          <a:p>
            <a:pPr algn="just">
              <a:buNone/>
            </a:pPr>
            <a:r>
              <a:rPr lang="en-US" sz="3200" dirty="0" smtClean="0"/>
              <a:t>(ideal gas, reversible isothermal process)</a:t>
            </a:r>
          </a:p>
          <a:p>
            <a:pPr algn="just">
              <a:buNone/>
            </a:pPr>
            <a:endParaRPr lang="en-US" sz="3200" dirty="0" smtClean="0"/>
          </a:p>
          <a:p>
            <a:pPr algn="just">
              <a:buNone/>
            </a:pPr>
            <a:r>
              <a:rPr lang="en-US" sz="3200" dirty="0" smtClean="0"/>
              <a:t>Where R is the gas constant</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b="1" i="1" dirty="0" smtClean="0"/>
              <a:t>The Third Law of Thermodynamics </a:t>
            </a:r>
            <a:endParaRPr lang="en-US" dirty="0"/>
          </a:p>
        </p:txBody>
      </p:sp>
      <p:sp>
        <p:nvSpPr>
          <p:cNvPr id="3" name="Content Placeholder 2"/>
          <p:cNvSpPr>
            <a:spLocks noGrp="1"/>
          </p:cNvSpPr>
          <p:nvPr>
            <p:ph idx="1"/>
          </p:nvPr>
        </p:nvSpPr>
        <p:spPr>
          <a:xfrm>
            <a:off x="381000" y="1143000"/>
            <a:ext cx="8305800" cy="5334000"/>
          </a:xfrm>
        </p:spPr>
        <p:txBody>
          <a:bodyPr/>
          <a:lstStyle/>
          <a:p>
            <a:pPr algn="just"/>
            <a:r>
              <a:rPr lang="en-US" sz="3200" dirty="0" smtClean="0"/>
              <a:t>Third law: The entropy of a perfect crystal is zero when the temperature of the crystal is equal to absolute zero (0 K).</a:t>
            </a:r>
          </a:p>
          <a:p>
            <a:pPr algn="just"/>
            <a:endParaRPr lang="en-US" sz="3200" dirty="0" smtClean="0"/>
          </a:p>
          <a:p>
            <a:pPr algn="just"/>
            <a:r>
              <a:rPr lang="en-US" sz="3200" dirty="0" smtClean="0"/>
              <a:t>The crystal must be perfect, or else there will be some inherent disorder. It also must be at 0 K; otherwise there will be thermal motion within the crystal, which leads to disorder. </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i="1" dirty="0" smtClean="0"/>
              <a:t>The Third Law of Thermodynamics </a:t>
            </a:r>
            <a:endParaRPr lang="en-US" dirty="0"/>
          </a:p>
        </p:txBody>
      </p:sp>
      <p:sp>
        <p:nvSpPr>
          <p:cNvPr id="3" name="Content Placeholder 2"/>
          <p:cNvSpPr>
            <a:spLocks noGrp="1"/>
          </p:cNvSpPr>
          <p:nvPr>
            <p:ph idx="1"/>
          </p:nvPr>
        </p:nvSpPr>
        <p:spPr>
          <a:xfrm>
            <a:off x="304800" y="1447800"/>
            <a:ext cx="8382000" cy="4953000"/>
          </a:xfrm>
        </p:spPr>
        <p:txBody>
          <a:bodyPr>
            <a:normAutofit/>
          </a:bodyPr>
          <a:lstStyle/>
          <a:p>
            <a:pPr algn="just"/>
            <a:r>
              <a:rPr lang="en-US" sz="3200" dirty="0" smtClean="0"/>
              <a:t>As the crystal warms to temperatures above 0 K, the particles in the crystal start to move, generating some disorder. The entropy of the crystal gradually increases with temperature as the average kinetic energy of the particles increases. At the melting point, the entropy of the system increases abruptly as the compound is transformed into a liquid, which is not as well ordered as the solid. </a:t>
            </a:r>
            <a:endParaRPr lang="en-US" sz="32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4800" b="1" dirty="0" smtClean="0"/>
              <a:t>Introducing the Gibbs Energy</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buNone/>
            </a:pPr>
            <a:r>
              <a:rPr lang="en-US" sz="2800" dirty="0" smtClean="0"/>
              <a:t>A ‘words-only’ definition of the Gibbs Energy it is:- </a:t>
            </a:r>
          </a:p>
          <a:p>
            <a:pPr>
              <a:buNone/>
            </a:pPr>
            <a:r>
              <a:rPr lang="en-US" sz="2800" dirty="0" smtClean="0"/>
              <a:t>‘The energy available for reaction (i.e. the </a:t>
            </a:r>
            <a:r>
              <a:rPr lang="en-US" sz="2800" i="1" dirty="0" smtClean="0"/>
              <a:t>net energy), after adjusting for the entropy </a:t>
            </a:r>
            <a:r>
              <a:rPr lang="en-US" sz="2800" dirty="0" smtClean="0"/>
              <a:t>changes of the reaction. This compound variable occurs so often in chemistry that we will give it a symbol of its own: </a:t>
            </a:r>
            <a:r>
              <a:rPr lang="en-US" sz="2800" i="1" dirty="0" smtClean="0"/>
              <a:t>G, which we call the Gibbs function or Energy.</a:t>
            </a:r>
          </a:p>
          <a:p>
            <a:pPr>
              <a:buNone/>
            </a:pPr>
            <a:endParaRPr lang="en-US" sz="2800" i="1" dirty="0" smtClean="0"/>
          </a:p>
          <a:p>
            <a:r>
              <a:rPr lang="en-US" sz="2800" dirty="0" smtClean="0"/>
              <a:t>The Gibbs energy has been called the “free energy,” the “Gibbs free energy,” the “Gibbs function,” and the “free enthalpy.”</a:t>
            </a:r>
            <a:endParaRPr lang="en-US" sz="28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lnSpcReduction="10000"/>
          </a:bodyPr>
          <a:lstStyle/>
          <a:p>
            <a:r>
              <a:rPr lang="en-US" b="1" dirty="0" smtClean="0"/>
              <a:t>IDEAL AND REAL GAS LAWS</a:t>
            </a:r>
          </a:p>
          <a:p>
            <a:r>
              <a:rPr lang="en-US" sz="2800" dirty="0" smtClean="0"/>
              <a:t>Gases, unlike solids and liquids have indefinite shape and indefinite volume. As a result, they are subject to pressure changes, volume changes and temperature changes. Real gas behavior is actually complex. For now, let's look at ideal Gases, since their behavior is simpler. </a:t>
            </a:r>
          </a:p>
          <a:p>
            <a:pPr>
              <a:buNone/>
            </a:pPr>
            <a:endParaRPr lang="en-US" sz="2800" dirty="0" smtClean="0"/>
          </a:p>
          <a:p>
            <a:r>
              <a:rPr lang="en-US" sz="2800" dirty="0" smtClean="0"/>
              <a:t>By understanding ideal gas behavior, real gas behavior becomes more tangible.</a:t>
            </a:r>
          </a:p>
          <a:p>
            <a:endParaRPr lang="en-US" sz="2800" dirty="0" smtClean="0"/>
          </a:p>
          <a:p>
            <a:r>
              <a:rPr lang="en-US" sz="2800" dirty="0" smtClean="0"/>
              <a:t>How do we describe an ideal gas? An ideal gas has the following properties:</a:t>
            </a:r>
            <a:endParaRPr lang="en-US" sz="2800" dirty="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8</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800" b="1" dirty="0" smtClean="0"/>
              <a:t>Helmholtz Energy</a:t>
            </a:r>
            <a:endParaRPr lang="en-US" dirty="0"/>
          </a:p>
        </p:txBody>
      </p:sp>
      <p:sp>
        <p:nvSpPr>
          <p:cNvPr id="3" name="Content Placeholder 2"/>
          <p:cNvSpPr>
            <a:spLocks noGrp="1"/>
          </p:cNvSpPr>
          <p:nvPr>
            <p:ph idx="1"/>
          </p:nvPr>
        </p:nvSpPr>
        <p:spPr>
          <a:xfrm>
            <a:off x="381000" y="1524000"/>
            <a:ext cx="8305800" cy="5029200"/>
          </a:xfrm>
        </p:spPr>
        <p:txBody>
          <a:bodyPr>
            <a:normAutofit/>
          </a:bodyPr>
          <a:lstStyle/>
          <a:p>
            <a:pPr>
              <a:buNone/>
            </a:pPr>
            <a:endParaRPr lang="en-US" sz="2800" dirty="0" smtClean="0"/>
          </a:p>
          <a:p>
            <a:pPr algn="just"/>
            <a:r>
              <a:rPr lang="fr-CH" sz="3600" dirty="0" smtClean="0"/>
              <a:t>Helmholtz free energy is a thermodynamic</a:t>
            </a:r>
            <a:r>
              <a:rPr lang="fr-CH" sz="3600" dirty="0" smtClean="0">
                <a:solidFill>
                  <a:srgbClr val="002060"/>
                </a:solidFill>
              </a:rPr>
              <a:t> </a:t>
            </a:r>
            <a:r>
              <a:rPr lang="fr-CH" sz="3600" dirty="0" smtClean="0"/>
              <a:t>potential</a:t>
            </a:r>
            <a:r>
              <a:rPr lang="fr-CH" sz="3600" dirty="0" smtClean="0">
                <a:solidFill>
                  <a:srgbClr val="002060"/>
                </a:solidFill>
              </a:rPr>
              <a:t> </a:t>
            </a:r>
            <a:r>
              <a:rPr lang="fr-CH" sz="3600" dirty="0" smtClean="0"/>
              <a:t>that measures the “useful” work obtainable from a closed</a:t>
            </a:r>
            <a:r>
              <a:rPr lang="fr-CH" sz="3600" u="sng" dirty="0" smtClean="0"/>
              <a:t> </a:t>
            </a:r>
            <a:r>
              <a:rPr lang="fr-CH" sz="3600" dirty="0" smtClean="0"/>
              <a:t>thermodynamic system at a constant temperature.</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5400" b="1" dirty="0" smtClean="0"/>
              <a:t>Helmholtz Energy</a:t>
            </a:r>
            <a:endParaRPr lang="en-US" dirty="0"/>
          </a:p>
        </p:txBody>
      </p:sp>
      <p:sp>
        <p:nvSpPr>
          <p:cNvPr id="3" name="Content Placeholder 2"/>
          <p:cNvSpPr>
            <a:spLocks noGrp="1"/>
          </p:cNvSpPr>
          <p:nvPr>
            <p:ph idx="1"/>
          </p:nvPr>
        </p:nvSpPr>
        <p:spPr>
          <a:xfrm>
            <a:off x="304800" y="1219200"/>
            <a:ext cx="8382000" cy="5638800"/>
          </a:xfrm>
        </p:spPr>
        <p:txBody>
          <a:bodyPr>
            <a:normAutofit/>
          </a:bodyPr>
          <a:lstStyle/>
          <a:p>
            <a:pPr algn="just"/>
            <a:r>
              <a:rPr lang="en-US" dirty="0" smtClean="0"/>
              <a:t>The </a:t>
            </a:r>
            <a:r>
              <a:rPr lang="en-US" i="1" dirty="0" smtClean="0"/>
              <a:t>Helmholtz energy is denoted by A and is defined by</a:t>
            </a:r>
          </a:p>
          <a:p>
            <a:pPr algn="just">
              <a:buNone/>
            </a:pPr>
            <a:r>
              <a:rPr lang="es-ES" i="1" dirty="0" smtClean="0"/>
              <a:t>   A  = U − TS (definition) </a:t>
            </a:r>
          </a:p>
          <a:p>
            <a:pPr algn="just"/>
            <a:endParaRPr lang="en-US" dirty="0" smtClean="0"/>
          </a:p>
          <a:p>
            <a:pPr algn="just"/>
            <a:r>
              <a:rPr lang="en-US" dirty="0" smtClean="0"/>
              <a:t>The Helmholtz energy has been known to physicists as the “free energy” and as the “Helmholtz function.” </a:t>
            </a:r>
          </a:p>
          <a:p>
            <a:pPr algn="just"/>
            <a:endParaRPr lang="en-US" dirty="0" smtClean="0"/>
          </a:p>
          <a:p>
            <a:pPr algn="just"/>
            <a:r>
              <a:rPr lang="en-US" dirty="0" smtClean="0"/>
              <a:t>It has been known to chemists as the “work function” and as the “Helmholtz free energy.” </a:t>
            </a:r>
          </a:p>
          <a:p>
            <a:pPr algn="just"/>
            <a:endParaRPr lang="en-US" dirty="0" smtClean="0"/>
          </a:p>
          <a:p>
            <a:pPr algn="just"/>
            <a:r>
              <a:rPr lang="en-US" dirty="0" smtClean="0"/>
              <a:t>The differential of the Helmholtz energy is</a:t>
            </a:r>
          </a:p>
          <a:p>
            <a:pPr algn="just">
              <a:buNone/>
            </a:pPr>
            <a:r>
              <a:rPr lang="en-US" i="1" dirty="0" smtClean="0"/>
              <a:t>      </a:t>
            </a:r>
            <a:r>
              <a:rPr lang="en-US" i="1" dirty="0" err="1" smtClean="0"/>
              <a:t>dA</a:t>
            </a:r>
            <a:r>
              <a:rPr lang="en-US" i="1" dirty="0" smtClean="0"/>
              <a:t> = </a:t>
            </a:r>
            <a:r>
              <a:rPr lang="en-US" i="1" dirty="0" err="1" smtClean="0"/>
              <a:t>dU</a:t>
            </a:r>
            <a:r>
              <a:rPr lang="en-US" i="1" dirty="0" smtClean="0"/>
              <a:t> − </a:t>
            </a:r>
            <a:r>
              <a:rPr lang="en-US" i="1" dirty="0" err="1" smtClean="0"/>
              <a:t>TdS</a:t>
            </a:r>
            <a:r>
              <a:rPr lang="en-US" i="1" dirty="0" smtClean="0"/>
              <a:t> − </a:t>
            </a:r>
            <a:r>
              <a:rPr lang="en-US" i="1" dirty="0" err="1" smtClean="0"/>
              <a:t>SdT</a:t>
            </a:r>
            <a:r>
              <a:rPr lang="en-US" i="1" dirty="0" smtClean="0"/>
              <a:t>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of Real Gases</a:t>
            </a:r>
            <a:endParaRPr lang="en-US" dirty="0"/>
          </a:p>
        </p:txBody>
      </p:sp>
      <p:sp>
        <p:nvSpPr>
          <p:cNvPr id="3" name="Content Placeholder 2"/>
          <p:cNvSpPr>
            <a:spLocks noGrp="1"/>
          </p:cNvSpPr>
          <p:nvPr>
            <p:ph idx="1"/>
          </p:nvPr>
        </p:nvSpPr>
        <p:spPr/>
        <p:txBody>
          <a:bodyPr/>
          <a:lstStyle/>
          <a:p>
            <a:r>
              <a:rPr lang="en-US" dirty="0" smtClean="0"/>
              <a:t>One of the assumptions of the kinetic molecular theory of gases is that the gas particles are separated by large distance</a:t>
            </a:r>
          </a:p>
          <a:p>
            <a:r>
              <a:rPr lang="en-US" dirty="0" smtClean="0"/>
              <a:t>But in real gases under high pressure and low temperature this is not true</a:t>
            </a:r>
          </a:p>
          <a:p>
            <a:endParaRPr lang="en-US" dirty="0" smtClean="0"/>
          </a:p>
          <a:p>
            <a:r>
              <a:rPr lang="en-US" dirty="0" smtClean="0"/>
              <a:t>Therefore  under high pressure and low temperatures deviations from ideal gas behavior will occur in real gases. Let us consider these two deviations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Deviations Due to Low Temperature</a:t>
            </a:r>
            <a:endParaRPr lang="en-US" dirty="0"/>
          </a:p>
        </p:txBody>
      </p:sp>
      <p:sp>
        <p:nvSpPr>
          <p:cNvPr id="3" name="Content Placeholder 2"/>
          <p:cNvSpPr>
            <a:spLocks noGrp="1"/>
          </p:cNvSpPr>
          <p:nvPr>
            <p:ph idx="1"/>
          </p:nvPr>
        </p:nvSpPr>
        <p:spPr/>
        <p:txBody>
          <a:bodyPr>
            <a:normAutofit/>
          </a:bodyPr>
          <a:lstStyle/>
          <a:p>
            <a:r>
              <a:rPr lang="en-US" dirty="0" smtClean="0"/>
              <a:t>Under conditions of low temperature gas particles are close enough together so that intermolecular attractive forces become significant. </a:t>
            </a:r>
          </a:p>
          <a:p>
            <a:pPr>
              <a:buNone/>
            </a:pPr>
            <a:endParaRPr lang="en-US" dirty="0" smtClean="0"/>
          </a:p>
          <a:p>
            <a:r>
              <a:rPr lang="en-US" dirty="0" smtClean="0"/>
              <a:t>This causes the pressure of the gas to be less than that predicted by the ideal gas law</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Deviations Due to High Pressure</a:t>
            </a:r>
            <a:endParaRPr lang="en-US" dirty="0"/>
          </a:p>
        </p:txBody>
      </p:sp>
      <p:sp>
        <p:nvSpPr>
          <p:cNvPr id="3" name="Content Placeholder 2"/>
          <p:cNvSpPr>
            <a:spLocks noGrp="1"/>
          </p:cNvSpPr>
          <p:nvPr>
            <p:ph idx="1"/>
          </p:nvPr>
        </p:nvSpPr>
        <p:spPr/>
        <p:txBody>
          <a:bodyPr/>
          <a:lstStyle/>
          <a:p>
            <a:r>
              <a:rPr lang="en-US" dirty="0" smtClean="0"/>
              <a:t>At high pressure gas particles are close enough together to experience intermolecular attractive forces</a:t>
            </a:r>
            <a:r>
              <a:rPr lang="en-US" smtClean="0"/>
              <a:t>. </a:t>
            </a: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Deviations Due to High Pressure</a:t>
            </a:r>
            <a:endParaRPr lang="en-US" dirty="0"/>
          </a:p>
        </p:txBody>
      </p:sp>
      <p:sp>
        <p:nvSpPr>
          <p:cNvPr id="3" name="Content Placeholder 2"/>
          <p:cNvSpPr>
            <a:spLocks noGrp="1"/>
          </p:cNvSpPr>
          <p:nvPr>
            <p:ph idx="1"/>
          </p:nvPr>
        </p:nvSpPr>
        <p:spPr/>
        <p:txBody>
          <a:bodyPr>
            <a:normAutofit/>
          </a:bodyPr>
          <a:lstStyle/>
          <a:p>
            <a:r>
              <a:rPr lang="en-US" dirty="0" smtClean="0"/>
              <a:t>Under high pressures the volume occupied by a real  gas molecule will be greater then that predicted for an ideal gas. At high pressures the volume occupied by the individual gas particles becomes a significant percentage of the total volume. </a:t>
            </a:r>
          </a:p>
          <a:p>
            <a:endParaRPr lang="en-US" dirty="0" smtClean="0"/>
          </a:p>
          <a:p>
            <a:r>
              <a:rPr lang="en-US" dirty="0" smtClean="0"/>
              <a:t>Thus the total volume must be greater than predicted so as to compensate for the excluded volume</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 </a:t>
            </a:r>
            <a:r>
              <a:rPr lang="en-US" dirty="0" err="1" smtClean="0"/>
              <a:t>der</a:t>
            </a:r>
            <a:r>
              <a:rPr lang="en-US" dirty="0" smtClean="0"/>
              <a:t> Waals’ Equation</a:t>
            </a:r>
            <a:endParaRPr lang="en-US" dirty="0"/>
          </a:p>
        </p:txBody>
      </p:sp>
      <p:sp>
        <p:nvSpPr>
          <p:cNvPr id="3" name="Content Placeholder 2"/>
          <p:cNvSpPr>
            <a:spLocks noGrp="1"/>
          </p:cNvSpPr>
          <p:nvPr>
            <p:ph idx="1"/>
          </p:nvPr>
        </p:nvSpPr>
        <p:spPr/>
        <p:txBody>
          <a:bodyPr>
            <a:normAutofit/>
          </a:bodyPr>
          <a:lstStyle/>
          <a:p>
            <a:r>
              <a:rPr lang="en-US" dirty="0" smtClean="0"/>
              <a:t>The van </a:t>
            </a:r>
            <a:r>
              <a:rPr lang="en-US" dirty="0" err="1" smtClean="0"/>
              <a:t>der</a:t>
            </a:r>
            <a:r>
              <a:rPr lang="en-US" dirty="0" smtClean="0"/>
              <a:t> Waals’ equation is a way of quantifying deviations from ideal gas behavior</a:t>
            </a:r>
          </a:p>
          <a:p>
            <a:pPr>
              <a:buNone/>
            </a:pPr>
            <a:endParaRPr lang="en-US" dirty="0" smtClean="0"/>
          </a:p>
          <a:p>
            <a:r>
              <a:rPr lang="en-US" dirty="0" smtClean="0"/>
              <a:t>(∆P+  an</a:t>
            </a:r>
            <a:r>
              <a:rPr lang="en-US" baseline="30000" dirty="0" smtClean="0"/>
              <a:t>2</a:t>
            </a:r>
            <a:r>
              <a:rPr lang="en-US" dirty="0" smtClean="0"/>
              <a:t>/V</a:t>
            </a:r>
            <a:r>
              <a:rPr lang="en-US" baseline="30000" dirty="0" smtClean="0"/>
              <a:t>2</a:t>
            </a:r>
            <a:r>
              <a:rPr lang="en-US" dirty="0" smtClean="0"/>
              <a:t>)∆(V- </a:t>
            </a:r>
            <a:r>
              <a:rPr lang="en-US" dirty="0" err="1" smtClean="0"/>
              <a:t>nb</a:t>
            </a:r>
            <a:r>
              <a:rPr lang="en-US" dirty="0" smtClean="0"/>
              <a:t>) = </a:t>
            </a:r>
            <a:r>
              <a:rPr lang="en-US" dirty="0" err="1" smtClean="0"/>
              <a:t>nRT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 </a:t>
            </a:r>
            <a:r>
              <a:rPr lang="en-US" dirty="0" err="1" smtClean="0"/>
              <a:t>der</a:t>
            </a:r>
            <a:r>
              <a:rPr lang="en-US" dirty="0" smtClean="0"/>
              <a:t> Waals’ Equation</a:t>
            </a:r>
            <a:endParaRPr lang="en-US" dirty="0"/>
          </a:p>
        </p:txBody>
      </p:sp>
      <p:sp>
        <p:nvSpPr>
          <p:cNvPr id="3" name="Content Placeholder 2"/>
          <p:cNvSpPr>
            <a:spLocks noGrp="1"/>
          </p:cNvSpPr>
          <p:nvPr>
            <p:ph idx="1"/>
          </p:nvPr>
        </p:nvSpPr>
        <p:spPr/>
        <p:txBody>
          <a:bodyPr>
            <a:normAutofit/>
          </a:bodyPr>
          <a:lstStyle/>
          <a:p>
            <a:r>
              <a:rPr lang="en-US" dirty="0" smtClean="0"/>
              <a:t>The term an</a:t>
            </a:r>
            <a:r>
              <a:rPr lang="en-US" baseline="30000" dirty="0" smtClean="0"/>
              <a:t>2</a:t>
            </a:r>
            <a:r>
              <a:rPr lang="en-US" dirty="0" smtClean="0"/>
              <a:t>/V</a:t>
            </a:r>
            <a:r>
              <a:rPr lang="en-US" baseline="30000" dirty="0" smtClean="0"/>
              <a:t>2</a:t>
            </a:r>
            <a:r>
              <a:rPr lang="en-US" dirty="0" smtClean="0"/>
              <a:t> is a correction to the ideal pressure. The term </a:t>
            </a:r>
            <a:r>
              <a:rPr lang="en-US" dirty="0" err="1" smtClean="0"/>
              <a:t>nb</a:t>
            </a:r>
            <a:r>
              <a:rPr lang="en-US" dirty="0" smtClean="0"/>
              <a:t> is a correction to the ideal volume. The variables a and b are specific to a particular gas and are determined experimentally. The variable a is related to intermolecular forces, and the variable b is related to the molecular volume</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a:t>
            </a:r>
            <a:r>
              <a:rPr lang="en-US" b="1" dirty="0" err="1" smtClean="0"/>
              <a:t>Equilibria</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phase of a substance (gas, liquid, or solid) is determined by a balance between the ambient (outside) pressure, the energy of its intermolecular forces (IMFs), and its average kinetic energy</a:t>
            </a:r>
          </a:p>
          <a:p>
            <a:r>
              <a:rPr lang="en-US" dirty="0" smtClean="0"/>
              <a:t>IMFs are attractive forces which bind molecules together under normal pressure</a:t>
            </a:r>
          </a:p>
          <a:p>
            <a:endParaRPr lang="en-US" dirty="0" smtClean="0"/>
          </a:p>
          <a:p>
            <a:r>
              <a:rPr lang="en-US" dirty="0" smtClean="0"/>
              <a:t>Intermolecular distances decreases as IMFs increases and the other way round. Pressure and IMFs decreases intermolecular separations while kinetic energy increases it.</a:t>
            </a:r>
          </a:p>
          <a:p>
            <a:pPr>
              <a:buNone/>
            </a:pPr>
            <a:endParaRPr lang="en-US" dirty="0" smtClean="0"/>
          </a:p>
          <a:p>
            <a:r>
              <a:rPr lang="en-US" dirty="0" smtClean="0"/>
              <a:t>Kinetic energy is directly proportional to temperature, therefore temperature increases intermolecular separations e.g. Water changes it phase with temperature from solid to liquid to gas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a:t>
            </a:r>
            <a:r>
              <a:rPr lang="en-US" b="1" smtClean="0"/>
              <a:t>Equilibria</a:t>
            </a:r>
            <a:endParaRPr lang="en-US" dirty="0"/>
          </a:p>
        </p:txBody>
      </p:sp>
      <p:sp>
        <p:nvSpPr>
          <p:cNvPr id="3" name="Content Placeholder 2"/>
          <p:cNvSpPr>
            <a:spLocks noGrp="1"/>
          </p:cNvSpPr>
          <p:nvPr>
            <p:ph idx="1"/>
          </p:nvPr>
        </p:nvSpPr>
        <p:spPr/>
        <p:txBody>
          <a:bodyPr/>
          <a:lstStyle/>
          <a:p>
            <a:r>
              <a:rPr lang="en-US" dirty="0" smtClean="0"/>
              <a:t>Based on phase </a:t>
            </a:r>
            <a:r>
              <a:rPr lang="en-US" dirty="0" err="1" smtClean="0"/>
              <a:t>equilibria</a:t>
            </a:r>
            <a:r>
              <a:rPr lang="en-US" dirty="0" smtClean="0"/>
              <a:t> we can conclude that substance with weak IMFs are gases at ordinary temperatures and pressures. Substance with moderate IMFs are liquids, and those with the strongest IMFs are solids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Kinetic Theory of Gases</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92500" lnSpcReduction="20000"/>
          </a:bodyPr>
          <a:lstStyle/>
          <a:p>
            <a:pPr>
              <a:buNone/>
            </a:pPr>
            <a:r>
              <a:rPr lang="en-US" b="1" dirty="0" smtClean="0"/>
              <a:t>IDEAL AND REAL GAS LAWS:</a:t>
            </a:r>
            <a:r>
              <a:rPr lang="en-US" sz="2400" dirty="0" smtClean="0"/>
              <a:t> </a:t>
            </a:r>
            <a:r>
              <a:rPr lang="en-US" sz="2400" b="1" dirty="0" smtClean="0"/>
              <a:t>P</a:t>
            </a:r>
            <a:r>
              <a:rPr lang="en-US" b="1" dirty="0" smtClean="0"/>
              <a:t>roperties </a:t>
            </a:r>
          </a:p>
          <a:p>
            <a:endParaRPr lang="en-US" b="1" dirty="0" smtClean="0"/>
          </a:p>
          <a:p>
            <a:r>
              <a:rPr lang="en-US" dirty="0" smtClean="0"/>
              <a:t>An ideal gas is considered to be a "point mass". A point mass is a particle so small, its mass is nearly zero. This means an ideal gas particle has virtually no volume.</a:t>
            </a:r>
          </a:p>
          <a:p>
            <a:pPr marL="514350" indent="-514350">
              <a:buAutoNum type="arabicPeriod"/>
            </a:pPr>
            <a:endParaRPr lang="en-US" dirty="0" smtClean="0"/>
          </a:p>
          <a:p>
            <a:r>
              <a:rPr lang="en-US" dirty="0" smtClean="0"/>
              <a:t>Collisions between ideal Gases are "elastic". This means that no attractive or repulsive forces are involved during collisions. Also, the kinetic energy of the gas molecules remains constant since theses </a:t>
            </a:r>
            <a:r>
              <a:rPr lang="en-US" dirty="0" err="1" smtClean="0"/>
              <a:t>interparticle</a:t>
            </a:r>
            <a:r>
              <a:rPr lang="en-US" dirty="0" smtClean="0"/>
              <a:t> forces are lacking.</a:t>
            </a:r>
          </a:p>
          <a:p>
            <a:endParaRPr lang="en-US" dirty="0" smtClean="0"/>
          </a:p>
          <a:p>
            <a:pPr>
              <a:buNone/>
            </a:pPr>
            <a:r>
              <a:rPr lang="en-US" dirty="0" smtClean="0"/>
              <a:t>Volume and temperature are by now familiar concepts. Pressure, however, may need some explanation. Pressure is defined as a force per area. When gas molecules collide with the sides of a container, they are exerting a force over that area of the container. This gives rise to the pressure inside the container.</a:t>
            </a:r>
            <a:endParaRPr lang="en-US" dirty="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9</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Gas- Liquid Equilibrium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 us use water as an example of a substance that can show Gas-Liquid equilibrium, at 100</a:t>
            </a:r>
            <a:r>
              <a:rPr lang="en-US" baseline="30000" dirty="0" smtClean="0"/>
              <a:t>o</a:t>
            </a:r>
            <a:r>
              <a:rPr lang="en-US" dirty="0" smtClean="0"/>
              <a:t>C in a sealed container  it will  exist as both  gas and  liquid</a:t>
            </a:r>
          </a:p>
          <a:p>
            <a:pPr>
              <a:buNone/>
            </a:pPr>
            <a:endParaRPr lang="en-US" dirty="0" smtClean="0"/>
          </a:p>
          <a:p>
            <a:r>
              <a:rPr lang="en-US" dirty="0" smtClean="0"/>
              <a:t>Remember at this temperature you can not boil water any further, therefore the amount of gas and that of liquid in the system remain constant</a:t>
            </a:r>
          </a:p>
          <a:p>
            <a:endParaRPr lang="en-US" dirty="0" smtClean="0"/>
          </a:p>
          <a:p>
            <a:r>
              <a:rPr lang="en-US" dirty="0" smtClean="0"/>
              <a:t>The above constant is true because at 100</a:t>
            </a:r>
            <a:r>
              <a:rPr lang="en-US" baseline="30000" dirty="0" smtClean="0"/>
              <a:t>o</a:t>
            </a:r>
            <a:r>
              <a:rPr lang="en-US" dirty="0" smtClean="0"/>
              <a:t>C the  rate at which gas is  formed from the liquid will be equal to the rate at which liquid is produced from the gas. A system in which competing  rates are equal is said to be in </a:t>
            </a:r>
            <a:r>
              <a:rPr lang="en-US" b="1" u="sng" dirty="0" smtClean="0"/>
              <a:t>equilibrium</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Gas-Liquid Equilibrium</a:t>
            </a:r>
            <a:endParaRPr lang="en-US" dirty="0"/>
          </a:p>
        </p:txBody>
      </p:sp>
      <p:sp>
        <p:nvSpPr>
          <p:cNvPr id="3" name="Content Placeholder 2"/>
          <p:cNvSpPr>
            <a:spLocks noGrp="1"/>
          </p:cNvSpPr>
          <p:nvPr>
            <p:ph idx="1"/>
          </p:nvPr>
        </p:nvSpPr>
        <p:spPr/>
        <p:txBody>
          <a:bodyPr>
            <a:normAutofit/>
          </a:bodyPr>
          <a:lstStyle/>
          <a:p>
            <a:pPr algn="just"/>
            <a:r>
              <a:rPr lang="en-US" dirty="0" smtClean="0"/>
              <a:t>Therefore we can say at this temperature the rate of Condensation  is equal the rate of vaporization (evaporation). The pressure where this happens is called the vapor pressure of the liquid. </a:t>
            </a:r>
          </a:p>
          <a:p>
            <a:endParaRPr lang="en-US" dirty="0" smtClean="0"/>
          </a:p>
          <a:p>
            <a:pPr algn="just"/>
            <a:r>
              <a:rPr lang="en-US" dirty="0" smtClean="0"/>
              <a:t>We can define this as follows: The pressure of a gas in equilibrium with its liquid is called the vapor pressure of the liquid</a:t>
            </a:r>
          </a:p>
          <a:p>
            <a:r>
              <a:rPr lang="en-US" dirty="0" smtClean="0"/>
              <a:t>It is worth noting that the vapor pressure of water at 100</a:t>
            </a:r>
            <a:r>
              <a:rPr lang="en-US" baseline="30000" dirty="0" smtClean="0"/>
              <a:t>o</a:t>
            </a:r>
            <a:r>
              <a:rPr lang="en-US" dirty="0" smtClean="0"/>
              <a:t>C is 1.0 atm. and this is the boiling point of water.</a:t>
            </a:r>
          </a:p>
          <a:p>
            <a:pPr algn="just"/>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Gas-Liquid Equilibrium</a:t>
            </a:r>
            <a:endParaRPr lang="en-US" dirty="0"/>
          </a:p>
        </p:txBody>
      </p:sp>
      <p:sp>
        <p:nvSpPr>
          <p:cNvPr id="3" name="Content Placeholder 2"/>
          <p:cNvSpPr>
            <a:spLocks noGrp="1"/>
          </p:cNvSpPr>
          <p:nvPr>
            <p:ph idx="1"/>
          </p:nvPr>
        </p:nvSpPr>
        <p:spPr/>
        <p:txBody>
          <a:bodyPr/>
          <a:lstStyle/>
          <a:p>
            <a:pPr>
              <a:buNone/>
            </a:pPr>
            <a:r>
              <a:rPr lang="en-US" dirty="0" smtClean="0"/>
              <a:t>We now define boiling point of a liquid, the boiling point of a liquid is that temperature at which that liquid’s vapor pressure is equal to the ambient pressure i.e. 1atm. This is the normal boiling point, under different conditions the liquid can boil at different temperature</a:t>
            </a:r>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92</a:t>
            </a:fld>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Liquid-Solid Equilibrium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0</a:t>
            </a:r>
            <a:r>
              <a:rPr lang="en-US" baseline="30000" dirty="0" smtClean="0"/>
              <a:t>o</a:t>
            </a:r>
            <a:r>
              <a:rPr lang="en-US" dirty="0" smtClean="0"/>
              <a:t>C and 1atm. Pressure water will have an equilibrium between liquid and solid phases. At this point the rate at which liquid water convert to solid water i.e. freezing , is the same rate at which solid water convert to liquid water i.e. melting</a:t>
            </a:r>
          </a:p>
          <a:p>
            <a:endParaRPr lang="en-US" dirty="0" smtClean="0"/>
          </a:p>
          <a:p>
            <a:r>
              <a:rPr lang="en-US" dirty="0" smtClean="0"/>
              <a:t>The normal freezing point of water is 0</a:t>
            </a:r>
            <a:r>
              <a:rPr lang="en-US" baseline="30000" dirty="0" smtClean="0"/>
              <a:t>o</a:t>
            </a:r>
            <a:r>
              <a:rPr lang="en-US" dirty="0" smtClean="0"/>
              <a:t>C at 1atm. Pressure. Here kinetic energies play important role</a:t>
            </a:r>
          </a:p>
          <a:p>
            <a:endParaRPr lang="en-US" dirty="0" smtClean="0"/>
          </a:p>
          <a:p>
            <a:r>
              <a:rPr lang="en-US" dirty="0" smtClean="0"/>
              <a:t>Lower translational kinetic energies will help IMFs of solid water to capture more liquids molecules into solid. Larger </a:t>
            </a:r>
            <a:r>
              <a:rPr lang="en-US" dirty="0" err="1" smtClean="0"/>
              <a:t>vibrational</a:t>
            </a:r>
            <a:r>
              <a:rPr lang="en-US" dirty="0" smtClean="0"/>
              <a:t> kinetic energies causes solid water molecules to break free into liquid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93</a:t>
            </a:fld>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-Solid Equilibrium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Here we will not use water because it has comparatively large IMFs and the temperature range is large i.e. from 0</a:t>
            </a:r>
            <a:r>
              <a:rPr lang="en-US" baseline="30000" dirty="0" smtClean="0"/>
              <a:t>o</a:t>
            </a:r>
            <a:r>
              <a:rPr lang="en-US" dirty="0" smtClean="0"/>
              <a:t>C to 100</a:t>
            </a:r>
            <a:r>
              <a:rPr lang="en-US" baseline="30000" dirty="0" smtClean="0"/>
              <a:t>o</a:t>
            </a:r>
            <a:r>
              <a:rPr lang="en-US" dirty="0" smtClean="0"/>
              <a:t>C</a:t>
            </a:r>
          </a:p>
          <a:p>
            <a:endParaRPr lang="en-US" dirty="0" smtClean="0"/>
          </a:p>
          <a:p>
            <a:r>
              <a:rPr lang="en-US" dirty="0" smtClean="0"/>
              <a:t>Carbon dioxide, however, has far weaker IMFs than water, therefore we will use it here</a:t>
            </a:r>
          </a:p>
          <a:p>
            <a:endParaRPr lang="en-US" dirty="0" smtClean="0"/>
          </a:p>
          <a:p>
            <a:r>
              <a:rPr lang="en-US" dirty="0" smtClean="0"/>
              <a:t>We already came across sublimation, that is solid going into gas straight. When Co2 reaches -78.5oC  temperature at 1.0 atm. The molecules  break free from their IMFs and are converted directly to gas. </a:t>
            </a:r>
          </a:p>
          <a:p>
            <a:endParaRPr lang="en-US" dirty="0" smtClean="0"/>
          </a:p>
          <a:p>
            <a:r>
              <a:rPr lang="en-US" dirty="0" smtClean="0"/>
              <a:t>The gas can also convert directly to solid by deposition under certain conditions</a:t>
            </a:r>
          </a:p>
          <a:p>
            <a:endParaRPr lang="en-US" dirty="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94</a:t>
            </a:fld>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normAutofit/>
          </a:bodyPr>
          <a:lstStyle/>
          <a:p>
            <a:r>
              <a:rPr lang="en-US" dirty="0" smtClean="0"/>
              <a:t>Chemical Kinetics </a:t>
            </a:r>
            <a:endParaRPr lang="en-US" dirty="0"/>
          </a:p>
        </p:txBody>
      </p:sp>
      <p:sp>
        <p:nvSpPr>
          <p:cNvPr id="3" name="Content Placeholder 2"/>
          <p:cNvSpPr>
            <a:spLocks noGrp="1"/>
          </p:cNvSpPr>
          <p:nvPr>
            <p:ph idx="1"/>
          </p:nvPr>
        </p:nvSpPr>
        <p:spPr/>
        <p:txBody>
          <a:bodyPr>
            <a:normAutofit lnSpcReduction="10000"/>
          </a:bodyPr>
          <a:lstStyle/>
          <a:p>
            <a:r>
              <a:rPr lang="en-US" dirty="0" smtClean="0"/>
              <a:t>Chemical reactions vary greatly in the speed at which they occur</a:t>
            </a:r>
          </a:p>
          <a:p>
            <a:r>
              <a:rPr lang="en-US" dirty="0" smtClean="0"/>
              <a:t>Some reactions happens very fast while others happens very slowly</a:t>
            </a:r>
          </a:p>
          <a:p>
            <a:r>
              <a:rPr lang="en-US" dirty="0" smtClean="0"/>
              <a:t>Rate of reactions is the measure of reactants disappearance or products appearance</a:t>
            </a:r>
          </a:p>
          <a:p>
            <a:r>
              <a:rPr lang="en-US" dirty="0" smtClean="0"/>
              <a:t>In other words is the measure of the change in concentration of the reactants or the change in concentration of the products per unit time</a:t>
            </a:r>
          </a:p>
          <a:p>
            <a:r>
              <a:rPr lang="en-US" dirty="0" smtClean="0"/>
              <a:t>Thermodynamics and kinetics are two  major factors that affect reaction rates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95</a:t>
            </a:fld>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Chemical Kinetics</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Chemical kinetics is the study of the speed with which a chemical reaction occurs and the factors that affect this speed. </a:t>
            </a:r>
          </a:p>
          <a:p>
            <a:endParaRPr lang="en-US" dirty="0" smtClean="0"/>
          </a:p>
          <a:p>
            <a:r>
              <a:rPr lang="en-US" dirty="0" smtClean="0"/>
              <a:t>The rate of a chemical reaction may be defined as the change in concentration of a substance divided by the time interval during which this change is observed:</a:t>
            </a:r>
          </a:p>
          <a:p>
            <a:r>
              <a:rPr lang="en-US" dirty="0" smtClean="0"/>
              <a:t>rate</a:t>
            </a:r>
            <a:r>
              <a:rPr lang="en-US" b="1" dirty="0" smtClean="0"/>
              <a:t>=</a:t>
            </a:r>
            <a:r>
              <a:rPr lang="en-US" b="1" dirty="0" err="1" smtClean="0"/>
              <a:t>Δ</a:t>
            </a:r>
            <a:r>
              <a:rPr lang="en-US" dirty="0" err="1" smtClean="0"/>
              <a:t>concentration</a:t>
            </a:r>
            <a:r>
              <a:rPr lang="en-US" dirty="0" smtClean="0"/>
              <a:t>  ∕ </a:t>
            </a:r>
            <a:r>
              <a:rPr lang="en-US" b="1" dirty="0" err="1" smtClean="0"/>
              <a:t>Δ</a:t>
            </a:r>
            <a:r>
              <a:rPr lang="en-US" dirty="0" err="1" smtClean="0"/>
              <a:t>time</a:t>
            </a:r>
            <a:endParaRPr lang="en-US" dirty="0" smtClean="0"/>
          </a:p>
          <a:p>
            <a:r>
              <a:rPr lang="en-US" dirty="0" smtClean="0"/>
              <a:t>For a reaction of the form </a:t>
            </a:r>
            <a:r>
              <a:rPr lang="en-US" i="1" dirty="0" smtClean="0"/>
              <a:t>A</a:t>
            </a:r>
            <a:r>
              <a:rPr lang="en-US" dirty="0" smtClean="0"/>
              <a:t>+</a:t>
            </a:r>
            <a:r>
              <a:rPr lang="en-US" i="1" dirty="0" smtClean="0"/>
              <a:t>B</a:t>
            </a:r>
            <a:r>
              <a:rPr lang="en-US" dirty="0" smtClean="0"/>
              <a:t>→</a:t>
            </a:r>
            <a:r>
              <a:rPr lang="en-US" i="1" dirty="0" smtClean="0"/>
              <a:t>C, we can write the rate of reaction as follows: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96</a:t>
            </a:fld>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Chemical Kinetics</a:t>
            </a:r>
            <a:endParaRPr lang="en-US" dirty="0"/>
          </a:p>
        </p:txBody>
      </p:sp>
      <p:sp>
        <p:nvSpPr>
          <p:cNvPr id="3" name="Content Placeholder 2"/>
          <p:cNvSpPr>
            <a:spLocks noGrp="1"/>
          </p:cNvSpPr>
          <p:nvPr>
            <p:ph idx="1"/>
          </p:nvPr>
        </p:nvSpPr>
        <p:spPr>
          <a:xfrm>
            <a:off x="304800" y="1371600"/>
            <a:ext cx="8382000" cy="4953000"/>
          </a:xfrm>
        </p:spPr>
        <p:txBody>
          <a:bodyPr>
            <a:normAutofit/>
          </a:bodyPr>
          <a:lstStyle/>
          <a:p>
            <a:r>
              <a:rPr lang="en-US" dirty="0" smtClean="0"/>
              <a:t>rate=−Δ[</a:t>
            </a:r>
            <a:r>
              <a:rPr lang="en-US" i="1" dirty="0" smtClean="0"/>
              <a:t>A</a:t>
            </a:r>
            <a:r>
              <a:rPr lang="en-US" dirty="0" smtClean="0"/>
              <a:t>]/</a:t>
            </a:r>
            <a:r>
              <a:rPr lang="en-US" dirty="0" err="1" smtClean="0"/>
              <a:t>Δ</a:t>
            </a:r>
            <a:r>
              <a:rPr lang="en-US" i="1" dirty="0" err="1" smtClean="0"/>
              <a:t>t</a:t>
            </a:r>
            <a:r>
              <a:rPr lang="en-US" i="1" dirty="0" smtClean="0"/>
              <a:t> or  </a:t>
            </a:r>
            <a:r>
              <a:rPr lang="en-US" dirty="0" smtClean="0"/>
              <a:t>rate=−Δ[</a:t>
            </a:r>
            <a:r>
              <a:rPr lang="en-US" i="1" dirty="0" smtClean="0"/>
              <a:t>B</a:t>
            </a:r>
            <a:r>
              <a:rPr lang="en-US" dirty="0" smtClean="0"/>
              <a:t>]/</a:t>
            </a:r>
            <a:r>
              <a:rPr lang="en-US" dirty="0" err="1" smtClean="0"/>
              <a:t>Δ</a:t>
            </a:r>
            <a:r>
              <a:rPr lang="en-US" i="1" dirty="0" err="1" smtClean="0"/>
              <a:t>t</a:t>
            </a:r>
            <a:r>
              <a:rPr lang="en-US" i="1" dirty="0" smtClean="0"/>
              <a:t> or </a:t>
            </a:r>
            <a:r>
              <a:rPr lang="en-US" dirty="0" smtClean="0"/>
              <a:t>rate=Δ[</a:t>
            </a:r>
            <a:r>
              <a:rPr lang="en-US" i="1" dirty="0" smtClean="0"/>
              <a:t>C</a:t>
            </a:r>
            <a:r>
              <a:rPr lang="en-US" dirty="0" smtClean="0"/>
              <a:t>]/</a:t>
            </a:r>
            <a:r>
              <a:rPr lang="en-US" dirty="0" err="1" smtClean="0"/>
              <a:t>Δ</a:t>
            </a:r>
            <a:r>
              <a:rPr lang="en-US" i="1" dirty="0" err="1" smtClean="0"/>
              <a:t>t</a:t>
            </a:r>
            <a:endParaRPr lang="en-US" dirty="0" smtClean="0"/>
          </a:p>
          <a:p>
            <a:endParaRPr lang="en-US" dirty="0" smtClean="0"/>
          </a:p>
          <a:p>
            <a:r>
              <a:rPr lang="en-US" dirty="0" smtClean="0"/>
              <a:t>in which Δ[A] is the difference between the concentration of A over the time interval </a:t>
            </a:r>
            <a:r>
              <a:rPr lang="en-US" i="1" dirty="0" smtClean="0"/>
              <a:t>t</a:t>
            </a:r>
            <a:r>
              <a:rPr lang="en-US" baseline="-25000" dirty="0" smtClean="0"/>
              <a:t>2</a:t>
            </a:r>
            <a:r>
              <a:rPr lang="en-US" dirty="0" smtClean="0"/>
              <a:t> – </a:t>
            </a:r>
            <a:r>
              <a:rPr lang="en-US" i="1" dirty="0" smtClean="0"/>
              <a:t>t</a:t>
            </a:r>
            <a:r>
              <a:rPr lang="en-US" baseline="-25000" dirty="0" smtClean="0"/>
              <a:t>1</a:t>
            </a:r>
            <a:endParaRPr lang="en-US" dirty="0" smtClean="0"/>
          </a:p>
          <a:p>
            <a:r>
              <a:rPr lang="en-US" dirty="0" smtClean="0"/>
              <a:t>That is to say Δ[</a:t>
            </a:r>
            <a:r>
              <a:rPr lang="en-US" i="1" dirty="0" smtClean="0"/>
              <a:t>A</a:t>
            </a:r>
            <a:r>
              <a:rPr lang="en-US" dirty="0" smtClean="0"/>
              <a:t>]=[</a:t>
            </a:r>
            <a:r>
              <a:rPr lang="en-US" i="1" dirty="0" smtClean="0"/>
              <a:t>A</a:t>
            </a:r>
            <a:r>
              <a:rPr lang="en-US" dirty="0" smtClean="0"/>
              <a:t>]2–[</a:t>
            </a:r>
            <a:r>
              <a:rPr lang="en-US" i="1" dirty="0" smtClean="0"/>
              <a:t>A</a:t>
            </a:r>
            <a:r>
              <a:rPr lang="en-US" dirty="0" smtClean="0"/>
              <a:t>]1</a:t>
            </a:r>
          </a:p>
          <a:p>
            <a:endParaRPr lang="en-US" dirty="0" smtClean="0"/>
          </a:p>
          <a:p>
            <a:r>
              <a:rPr lang="en-US" dirty="0" smtClean="0"/>
              <a:t>The concentration of a reactant always decreases with time, Δ[</a:t>
            </a:r>
            <a:r>
              <a:rPr lang="en-US" i="1" dirty="0" smtClean="0"/>
              <a:t>A</a:t>
            </a:r>
            <a:r>
              <a:rPr lang="en-US" dirty="0" smtClean="0"/>
              <a:t>]  is negative. Since negative rates do not make much sense, rates expressed in terms of a reactant concentration are </a:t>
            </a:r>
            <a:r>
              <a:rPr lang="en-US" b="1" dirty="0" smtClean="0"/>
              <a:t>always </a:t>
            </a:r>
            <a:r>
              <a:rPr lang="en-US" dirty="0" smtClean="0"/>
              <a:t>preceded by a minus sign to make the rate come out positive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Chemical Kinetics</a:t>
            </a:r>
            <a:endParaRPr lang="en-US" dirty="0"/>
          </a:p>
        </p:txBody>
      </p:sp>
      <p:sp>
        <p:nvSpPr>
          <p:cNvPr id="3" name="Content Placeholder 2"/>
          <p:cNvSpPr>
            <a:spLocks noGrp="1"/>
          </p:cNvSpPr>
          <p:nvPr>
            <p:ph idx="1"/>
          </p:nvPr>
        </p:nvSpPr>
        <p:spPr>
          <a:xfrm>
            <a:off x="457200" y="1600200"/>
            <a:ext cx="8229600" cy="4724400"/>
          </a:xfrm>
        </p:spPr>
        <p:txBody>
          <a:bodyPr/>
          <a:lstStyle/>
          <a:p>
            <a:r>
              <a:rPr lang="en-US" i="1" dirty="0" smtClean="0"/>
              <a:t>For a reaction of this type A</a:t>
            </a:r>
            <a:r>
              <a:rPr lang="en-US" dirty="0" smtClean="0"/>
              <a:t>+3</a:t>
            </a:r>
            <a:r>
              <a:rPr lang="en-US" i="1" dirty="0" smtClean="0"/>
              <a:t>B</a:t>
            </a:r>
            <a:r>
              <a:rPr lang="en-US" dirty="0" smtClean="0"/>
              <a:t>→2</a:t>
            </a:r>
            <a:r>
              <a:rPr lang="en-US" i="1" dirty="0" smtClean="0"/>
              <a:t>D</a:t>
            </a:r>
          </a:p>
          <a:p>
            <a:r>
              <a:rPr lang="en-US" i="1" dirty="0" smtClean="0"/>
              <a:t> [B]  will disappear 3times than [A] will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Kinetics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99</a:t>
            </a:fld>
            <a:endParaRPr lang="en-US"/>
          </a:p>
        </p:txBody>
      </p:sp>
      <p:pic>
        <p:nvPicPr>
          <p:cNvPr id="5" name="Content Placeholder 4" descr="RateWiki (1).jpg"/>
          <p:cNvPicPr>
            <a:picLocks noGrp="1"/>
          </p:cNvPicPr>
          <p:nvPr>
            <p:ph idx="1"/>
          </p:nvPr>
        </p:nvPicPr>
        <p:blipFill>
          <a:blip r:embed="rId2"/>
          <a:srcRect/>
          <a:stretch>
            <a:fillRect/>
          </a:stretch>
        </p:blipFill>
        <p:spPr bwMode="auto">
          <a:xfrm>
            <a:off x="1828800" y="2133600"/>
            <a:ext cx="5029200" cy="2971800"/>
          </a:xfrm>
          <a:prstGeom prst="rect">
            <a:avLst/>
          </a:prstGeom>
          <a:noFill/>
          <a:ln w="9525">
            <a:noFill/>
            <a:miter lim="800000"/>
            <a:headEnd/>
            <a:tailEnd/>
          </a:ln>
        </p:spPr>
      </p:pic>
      <p:sp>
        <p:nvSpPr>
          <p:cNvPr id="6" name="Rectangle 5"/>
          <p:cNvSpPr/>
          <p:nvPr/>
        </p:nvSpPr>
        <p:spPr>
          <a:xfrm>
            <a:off x="990600" y="5657671"/>
            <a:ext cx="7162800" cy="923330"/>
          </a:xfrm>
          <a:prstGeom prst="rect">
            <a:avLst/>
          </a:prstGeom>
        </p:spPr>
        <p:txBody>
          <a:bodyPr wrap="square">
            <a:spAutoFit/>
          </a:bodyPr>
          <a:lstStyle/>
          <a:p>
            <a:r>
              <a:rPr lang="en-US" i="1" dirty="0" smtClean="0"/>
              <a:t>The above picture shows a </a:t>
            </a:r>
            <a:r>
              <a:rPr lang="en-US" i="1" dirty="0" err="1" smtClean="0"/>
              <a:t>hypthetical</a:t>
            </a:r>
            <a:r>
              <a:rPr lang="en-US" i="1" dirty="0" smtClean="0"/>
              <a:t> reaction profile in which the reactants (red) decrease in concentration as the products increase in </a:t>
            </a:r>
            <a:r>
              <a:rPr lang="en-US" i="1" dirty="0" err="1" smtClean="0"/>
              <a:t>concetration</a:t>
            </a:r>
            <a:r>
              <a:rPr lang="en-US" i="1" dirty="0" smtClean="0"/>
              <a:t> (blue).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2923</TotalTime>
  <Words>7172</Words>
  <Application>Microsoft Office PowerPoint</Application>
  <PresentationFormat>On-screen Show (4:3)</PresentationFormat>
  <Paragraphs>741</Paragraphs>
  <Slides>116</Slides>
  <Notes>5</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Flow</vt:lpstr>
      <vt:lpstr>LECTURE NOTE CHEM 2110 PHYSICAL CHEMISTRY 1  By   Dr. Mrs. Bertha Abdu Danja  Department of Chemical Sciences,  Faculty of Science Federal University Kashere , Gombe State Nigeria   Second Semester 2015 </vt:lpstr>
      <vt:lpstr>Small Test </vt:lpstr>
      <vt:lpstr>Presentation Outline</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        Kinetic Theory of Gases </vt:lpstr>
      <vt:lpstr>Kinetic Theory of Gases</vt:lpstr>
      <vt:lpstr>        Kinetic Theory of Gases </vt:lpstr>
      <vt:lpstr>        Kinetic Theory of Gases </vt:lpstr>
      <vt:lpstr>        Kinetic Theory of Gases </vt:lpstr>
      <vt:lpstr>        Kinetic Theory of Gases </vt:lpstr>
      <vt:lpstr>Charles' Law</vt:lpstr>
      <vt:lpstr>Charles' Law</vt:lpstr>
      <vt:lpstr>Charles' Law</vt:lpstr>
      <vt:lpstr>Charles' Law</vt:lpstr>
      <vt:lpstr>Charles' Law</vt:lpstr>
      <vt:lpstr>Charles' Law</vt:lpstr>
      <vt:lpstr>The Combined Gas Law</vt:lpstr>
      <vt:lpstr>The Combined Gas Law</vt:lpstr>
      <vt:lpstr>The Combined Gas Law</vt:lpstr>
      <vt:lpstr>The Combined Gas Law</vt:lpstr>
      <vt:lpstr>Work examples: Ideal Gas </vt:lpstr>
      <vt:lpstr>Work Example Continue</vt:lpstr>
      <vt:lpstr>Work Examples Continue</vt:lpstr>
      <vt:lpstr>Behavior of  Real Gases</vt:lpstr>
      <vt:lpstr>Behavior of  Real Gases</vt:lpstr>
      <vt:lpstr>Behavior of  Real Gases</vt:lpstr>
      <vt:lpstr>Behavior of  Real Gases</vt:lpstr>
      <vt:lpstr>Behavior of  Real Gases</vt:lpstr>
      <vt:lpstr>Behavior of  Real Gases</vt:lpstr>
      <vt:lpstr>Thermodynamics</vt:lpstr>
      <vt:lpstr>The Laws of Thermodynamics</vt:lpstr>
      <vt:lpstr>The Laws of Thermodynamics</vt:lpstr>
      <vt:lpstr>The System and Surroundings </vt:lpstr>
      <vt:lpstr>Internal Energy </vt:lpstr>
      <vt:lpstr>Internal Energy</vt:lpstr>
      <vt:lpstr>Internal Energy</vt:lpstr>
      <vt:lpstr>Internal Energy</vt:lpstr>
      <vt:lpstr>The First Law Of Thermodynamics</vt:lpstr>
      <vt:lpstr>The First Law Of Thermodynamics</vt:lpstr>
      <vt:lpstr>The First Law Of Thermodynamics</vt:lpstr>
      <vt:lpstr>Hess's Law</vt:lpstr>
      <vt:lpstr>Hess's Law</vt:lpstr>
      <vt:lpstr>Hess's Law</vt:lpstr>
      <vt:lpstr>Hess's Law</vt:lpstr>
      <vt:lpstr>Hess's Law</vt:lpstr>
      <vt:lpstr>Hess's Law</vt:lpstr>
      <vt:lpstr>Hess's Law</vt:lpstr>
      <vt:lpstr>  Enthalpy </vt:lpstr>
      <vt:lpstr>  Enthalpy </vt:lpstr>
      <vt:lpstr>    Enthalpy </vt:lpstr>
      <vt:lpstr>Entropy as a Measure of Disorder  </vt:lpstr>
      <vt:lpstr>Entropy and the second law of thermodynamics</vt:lpstr>
      <vt:lpstr>Entropy and the second law of thermodynamics</vt:lpstr>
      <vt:lpstr>Entropy and the second law of thermodynamics</vt:lpstr>
      <vt:lpstr>Spontaneity and the sign of S</vt:lpstr>
      <vt:lpstr>Spontaneity and the sign of S</vt:lpstr>
      <vt:lpstr>Spontaneity and the sign of S</vt:lpstr>
      <vt:lpstr>Mathematical Statement of the Second Law: Entropy</vt:lpstr>
      <vt:lpstr>Mathematical Statement of the Second Law: Entropy</vt:lpstr>
      <vt:lpstr>Second Law: Entropy</vt:lpstr>
      <vt:lpstr>Answer for Example</vt:lpstr>
      <vt:lpstr>Entropy is a Function of Temperature</vt:lpstr>
      <vt:lpstr>Work Examples</vt:lpstr>
      <vt:lpstr>Work Example</vt:lpstr>
      <vt:lpstr>Entropy Calculation</vt:lpstr>
      <vt:lpstr>The Third Law of Thermodynamics </vt:lpstr>
      <vt:lpstr>The Third Law of Thermodynamics </vt:lpstr>
      <vt:lpstr>Introducing the Gibbs Energy</vt:lpstr>
      <vt:lpstr>Helmholtz Energy</vt:lpstr>
      <vt:lpstr>Helmholtz Energy</vt:lpstr>
      <vt:lpstr>Behavior of Real Gases</vt:lpstr>
      <vt:lpstr>Deviations Due to Low Temperature</vt:lpstr>
      <vt:lpstr>Deviations Due to High Pressure</vt:lpstr>
      <vt:lpstr>Deviations Due to High Pressure</vt:lpstr>
      <vt:lpstr>Van der Waals’ Equation</vt:lpstr>
      <vt:lpstr>Van der Waals’ Equation</vt:lpstr>
      <vt:lpstr>Phase Equilibria</vt:lpstr>
      <vt:lpstr>Phase Equilibria</vt:lpstr>
      <vt:lpstr>   Gas- Liquid Equilibrium</vt:lpstr>
      <vt:lpstr>Gas-Liquid Equilibrium</vt:lpstr>
      <vt:lpstr>Gas-Liquid Equilibrium</vt:lpstr>
      <vt:lpstr>Liquid-Solid Equilibrium</vt:lpstr>
      <vt:lpstr>Gas -Solid Equilibrium</vt:lpstr>
      <vt:lpstr>Chemical Kinetics </vt:lpstr>
      <vt:lpstr>Chemical Kinetics</vt:lpstr>
      <vt:lpstr>Chemical Kinetics</vt:lpstr>
      <vt:lpstr>Chemical Kinetics</vt:lpstr>
      <vt:lpstr>Chemical Kinetics</vt:lpstr>
      <vt:lpstr>Rate Laws and Rate Constants</vt:lpstr>
      <vt:lpstr>Rate Laws and Rate Constants</vt:lpstr>
      <vt:lpstr>Rate Laws and Rate Constants</vt:lpstr>
      <vt:lpstr>Rate Laws and Rate Constants</vt:lpstr>
      <vt:lpstr>Rate Laws and Rate Constants</vt:lpstr>
      <vt:lpstr>Rate Law and Rate Constant</vt:lpstr>
      <vt:lpstr>Rate Law and Rate Constant</vt:lpstr>
      <vt:lpstr>Rate Law and Rate Constant</vt:lpstr>
      <vt:lpstr>  Factors that affect rate of chemical reactions</vt:lpstr>
      <vt:lpstr>Example</vt:lpstr>
      <vt:lpstr>Electrochemistry Basics</vt:lpstr>
      <vt:lpstr>Electrochemistry</vt:lpstr>
      <vt:lpstr>Electrochemistry</vt:lpstr>
      <vt:lpstr>Electrochemistry</vt:lpstr>
      <vt:lpstr>Test for CHEM 2210 16 Sept 2015</vt:lpstr>
      <vt:lpstr>Test for CHEM 2210 Sept 2015</vt:lpstr>
      <vt:lpstr>Slide 116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Water and Environmental Sanitation Situation in Nigeria</dc:title>
  <dc:creator>User</dc:creator>
  <cp:lastModifiedBy>User</cp:lastModifiedBy>
  <cp:revision>512</cp:revision>
  <dcterms:created xsi:type="dcterms:W3CDTF">2013-06-10T16:59:22Z</dcterms:created>
  <dcterms:modified xsi:type="dcterms:W3CDTF">2018-03-06T11:00:59Z</dcterms:modified>
</cp:coreProperties>
</file>